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5143500" cx="9144000"/>
  <p:notesSz cx="6858000" cy="9144000"/>
  <p:embeddedFontLst>
    <p:embeddedFont>
      <p:font typeface="Old Standard TT"/>
      <p:regular r:id="rId36"/>
      <p:bold r:id="rId37"/>
      <p: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OldStandardTT-bold.fntdata"/><Relationship Id="rId14" Type="http://schemas.openxmlformats.org/officeDocument/2006/relationships/slide" Target="slides/slide9.xml"/><Relationship Id="rId36" Type="http://schemas.openxmlformats.org/officeDocument/2006/relationships/font" Target="fonts/OldStandardTT-regular.fntdata"/><Relationship Id="rId17" Type="http://schemas.openxmlformats.org/officeDocument/2006/relationships/slide" Target="slides/slide12.xml"/><Relationship Id="rId16" Type="http://schemas.openxmlformats.org/officeDocument/2006/relationships/slide" Target="slides/slide11.xml"/><Relationship Id="rId38" Type="http://schemas.openxmlformats.org/officeDocument/2006/relationships/font" Target="fonts/OldStandardTT-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c6f90357f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c6f90357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Hello, my name is Lizzie Best and for my capstone I have chosen to explore data about coffee. I have loved coffee since 2020 when the high amount of </a:t>
            </a:r>
            <a:r>
              <a:rPr lang="en"/>
              <a:t>caffeine</a:t>
            </a:r>
            <a:r>
              <a:rPr lang="en"/>
              <a:t> made me feel like I could finish college and I’ve been using it to make me feel like I can do anything ever since.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ef1503da77_0_4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ef1503da77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My data will be exploring some of my </a:t>
            </a:r>
            <a:r>
              <a:rPr lang="en"/>
              <a:t>curiosities when it comes to coffee like what coffee shops in Oklahoma City are the highest and lowest rated? Vanilla iced lattes are my favorite drink and I’d like to know who sales the cheapest and most expensive one. I’d also like to know what is the cheapest and best way to make an iced vanilla latte at home using coffee beans in Oklahoma city.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ef1503da77_0_6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ef1503da77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data for people who love coffee and are new to Okc, want to know more about coffee </a:t>
            </a:r>
            <a:r>
              <a:rPr lang="en"/>
              <a:t>around them, want to know which coffee shop is the best and the cheapest and what products are best for the cheapest and most valuable iced vanilla latte at home.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c6f90357f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c6f90357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ef1503da77_1_1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ef1503da77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Data for coffee in OKlahoma City doesn’t exist specifically for what I was looking for so I had to manually enter data into Excel sheets from info I found on Google maps, Google reviews. I had to do research on social media for the coffee shops to find </a:t>
            </a:r>
            <a:r>
              <a:rPr lang="en"/>
              <a:t>information</a:t>
            </a:r>
            <a:r>
              <a:rPr lang="en"/>
              <a:t> about their menus and prices in pictures posted. I went on their websites and even called them for info. For other products like </a:t>
            </a:r>
            <a:r>
              <a:rPr lang="en"/>
              <a:t>espresso</a:t>
            </a:r>
            <a:r>
              <a:rPr lang="en"/>
              <a:t> machines, vanilla syrups and milk I went to retail stores websites like walmart, Target and best buy.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ef3468a3fd_1_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ef3468a3fd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created 7 CSvs as a base to store my data and the most </a:t>
            </a:r>
            <a:r>
              <a:rPr lang="en"/>
              <a:t>important</a:t>
            </a:r>
            <a:r>
              <a:rPr lang="en"/>
              <a:t> key fields examples are these. My data is very biased because it is my data I found. So, there was a lot of my decision making that influenced the choices, input and also typing fatigue. I also only chose 1 coffee shop for each name of coffee shop so not every Starbucks in Okc is in the data.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efee08d5b9_0_5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efee08d5b9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created 7 CSvs as a base to store my data and the most important key fields examples are these. My data is very biased because it is my data I found. So, there was a lot of my decision making that influenced the choices, input and also typing fatigue. I also only chose 1 coffee shop for each name of coffee shop so not every Starbucks in Okc is in the data.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ef3468a3fd_1_34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ef3468a3fd_1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most important key fields examples are these. My data is very biased because it is my data I found. So, there was a lot of my decision making that influenced the choices, input and also typing fatigue. I also only chose 1 coffee shop for each name of coffee shop so not every Starbucks in Okc is in the data.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c6f90357f_0_3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c6f90357f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ef3468a3fd_1_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ef3468a3fd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ef3468a3fd_1_33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ef3468a3fd_1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ef3468a3fd_1_33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ef3468a3fd_1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ef3468a3fd_1_2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ef3468a3fd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bayesian weighted formula decides how much to trust a coffee shop’s rating based on how many people reviewed it. The formula pulls ratings with very few reviews toward the average and lets ratings with lots of reviews stay close to their actual score. I chose the 75th percentile instead of the 50th percentile because I didn’t want to trust very </a:t>
            </a:r>
            <a:r>
              <a:rPr lang="en"/>
              <a:t>heavily</a:t>
            </a:r>
            <a:r>
              <a:rPr lang="en"/>
              <a:t> on coffee shops that low ratings. I coffee shop would have to have as many reviews as the top 25% for their review to be </a:t>
            </a:r>
            <a:r>
              <a:rPr lang="en"/>
              <a:t>trusted</a:t>
            </a:r>
            <a:r>
              <a:rPr lang="en"/>
              <a:t> as much as the average rating </a:t>
            </a:r>
            <a:r>
              <a:rPr lang="en"/>
              <a:t>across all products or coffee shops.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ef3468a3fd_1_3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ef3468a3fd_1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ef3468a3fd_1_3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ef3468a3fd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ef3468a3fd_1_31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ef3468a3fd_1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ef3468a3fd_1_30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ef3468a3fd_1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ef3468a3fd_1_30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ef3468a3fd_1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c6f90357f_0_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c6f90357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efee08d5b9_0_1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efee08d5b9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efee08d5b9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efee08d5b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efee08d5b9_0_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efee08d5b9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efee08d5b9_0_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efee08d5b9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efee08d5b9_0_1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efee08d5b9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efee08d5b9_0_2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efee08d5b9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efee08d5b9_0_44: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efee08d5b9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c6f90357f_0_2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c6f90357f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c6f90357f_0_47: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c6f90357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efee08d5b9_0_6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efee08d5b9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efee08d5b9_0_71: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efee08d5b9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100"/>
            <a:ext cx="9144000" cy="1711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 name="Google Shape;11;p2"/>
          <p:cNvCxnSpPr/>
          <p:nvPr/>
        </p:nvCxnSpPr>
        <p:spPr>
          <a:xfrm>
            <a:off x="641934" y="3597500"/>
            <a:ext cx="390300" cy="0"/>
          </a:xfrm>
          <a:prstGeom prst="straightConnector1">
            <a:avLst/>
          </a:prstGeom>
          <a:noFill/>
          <a:ln cap="flat" cmpd="sng" w="28575">
            <a:solidFill>
              <a:schemeClr val="accent1"/>
            </a:solidFill>
            <a:prstDash val="solid"/>
            <a:round/>
            <a:headEnd len="sm" w="sm" type="none"/>
            <a:tailEnd len="sm" w="sm" type="none"/>
          </a:ln>
        </p:spPr>
      </p:cxnSp>
      <p:sp>
        <p:nvSpPr>
          <p:cNvPr id="12" name="Google Shape;12;p2"/>
          <p:cNvSpPr txBox="1"/>
          <p:nvPr>
            <p:ph type="ctrTitle"/>
          </p:nvPr>
        </p:nvSpPr>
        <p:spPr>
          <a:xfrm>
            <a:off x="512700" y="1893300"/>
            <a:ext cx="8118600" cy="1522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accent1"/>
              </a:buClr>
              <a:buSzPts val="4200"/>
              <a:buNone/>
              <a:defRPr sz="4200">
                <a:solidFill>
                  <a:schemeClr val="accent1"/>
                </a:solidFill>
              </a:defRPr>
            </a:lvl1pPr>
            <a:lvl2pPr lvl="1">
              <a:spcBef>
                <a:spcPts val="0"/>
              </a:spcBef>
              <a:spcAft>
                <a:spcPts val="0"/>
              </a:spcAft>
              <a:buClr>
                <a:schemeClr val="accent1"/>
              </a:buClr>
              <a:buSzPts val="4200"/>
              <a:buNone/>
              <a:defRPr sz="4200">
                <a:solidFill>
                  <a:schemeClr val="accent1"/>
                </a:solidFill>
              </a:defRPr>
            </a:lvl2pPr>
            <a:lvl3pPr lvl="2">
              <a:spcBef>
                <a:spcPts val="0"/>
              </a:spcBef>
              <a:spcAft>
                <a:spcPts val="0"/>
              </a:spcAft>
              <a:buClr>
                <a:schemeClr val="accent1"/>
              </a:buClr>
              <a:buSzPts val="4200"/>
              <a:buNone/>
              <a:defRPr sz="4200">
                <a:solidFill>
                  <a:schemeClr val="accent1"/>
                </a:solidFill>
              </a:defRPr>
            </a:lvl3pPr>
            <a:lvl4pPr lvl="3">
              <a:spcBef>
                <a:spcPts val="0"/>
              </a:spcBef>
              <a:spcAft>
                <a:spcPts val="0"/>
              </a:spcAft>
              <a:buClr>
                <a:schemeClr val="accent1"/>
              </a:buClr>
              <a:buSzPts val="4200"/>
              <a:buNone/>
              <a:defRPr sz="4200">
                <a:solidFill>
                  <a:schemeClr val="accent1"/>
                </a:solidFill>
              </a:defRPr>
            </a:lvl4pPr>
            <a:lvl5pPr lvl="4">
              <a:spcBef>
                <a:spcPts val="0"/>
              </a:spcBef>
              <a:spcAft>
                <a:spcPts val="0"/>
              </a:spcAft>
              <a:buClr>
                <a:schemeClr val="accent1"/>
              </a:buClr>
              <a:buSzPts val="4200"/>
              <a:buNone/>
              <a:defRPr sz="4200">
                <a:solidFill>
                  <a:schemeClr val="accent1"/>
                </a:solidFill>
              </a:defRPr>
            </a:lvl5pPr>
            <a:lvl6pPr lvl="5">
              <a:spcBef>
                <a:spcPts val="0"/>
              </a:spcBef>
              <a:spcAft>
                <a:spcPts val="0"/>
              </a:spcAft>
              <a:buClr>
                <a:schemeClr val="accent1"/>
              </a:buClr>
              <a:buSzPts val="4200"/>
              <a:buNone/>
              <a:defRPr sz="4200">
                <a:solidFill>
                  <a:schemeClr val="accent1"/>
                </a:solidFill>
              </a:defRPr>
            </a:lvl6pPr>
            <a:lvl7pPr lvl="6">
              <a:spcBef>
                <a:spcPts val="0"/>
              </a:spcBef>
              <a:spcAft>
                <a:spcPts val="0"/>
              </a:spcAft>
              <a:buClr>
                <a:schemeClr val="accent1"/>
              </a:buClr>
              <a:buSzPts val="4200"/>
              <a:buNone/>
              <a:defRPr sz="4200">
                <a:solidFill>
                  <a:schemeClr val="accent1"/>
                </a:solidFill>
              </a:defRPr>
            </a:lvl7pPr>
            <a:lvl8pPr lvl="7">
              <a:spcBef>
                <a:spcPts val="0"/>
              </a:spcBef>
              <a:spcAft>
                <a:spcPts val="0"/>
              </a:spcAft>
              <a:buClr>
                <a:schemeClr val="accent1"/>
              </a:buClr>
              <a:buSzPts val="4200"/>
              <a:buNone/>
              <a:defRPr sz="4200">
                <a:solidFill>
                  <a:schemeClr val="accent1"/>
                </a:solidFill>
              </a:defRPr>
            </a:lvl8pPr>
            <a:lvl9pPr lvl="8">
              <a:spcBef>
                <a:spcPts val="0"/>
              </a:spcBef>
              <a:spcAft>
                <a:spcPts val="0"/>
              </a:spcAft>
              <a:buClr>
                <a:schemeClr val="accent1"/>
              </a:buClr>
              <a:buSzPts val="4200"/>
              <a:buNone/>
              <a:defRPr sz="4200">
                <a:solidFill>
                  <a:schemeClr val="accent1"/>
                </a:solidFill>
              </a:defRPr>
            </a:lvl9pPr>
          </a:lstStyle>
          <a:p/>
        </p:txBody>
      </p:sp>
      <p:sp>
        <p:nvSpPr>
          <p:cNvPr id="13" name="Google Shape;13;p2"/>
          <p:cNvSpPr txBox="1"/>
          <p:nvPr>
            <p:ph idx="1" type="subTitle"/>
          </p:nvPr>
        </p:nvSpPr>
        <p:spPr>
          <a:xfrm>
            <a:off x="512700" y="3840639"/>
            <a:ext cx="8118600" cy="7875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accent2"/>
              </a:buClr>
              <a:buSzPts val="2400"/>
              <a:buNone/>
              <a:defRPr sz="2400">
                <a:solidFill>
                  <a:schemeClr val="accent2"/>
                </a:solidFill>
              </a:defRPr>
            </a:lvl1pPr>
            <a:lvl2pPr lvl="1">
              <a:lnSpc>
                <a:spcPct val="100000"/>
              </a:lnSpc>
              <a:spcBef>
                <a:spcPts val="0"/>
              </a:spcBef>
              <a:spcAft>
                <a:spcPts val="0"/>
              </a:spcAft>
              <a:buClr>
                <a:schemeClr val="accent2"/>
              </a:buClr>
              <a:buSzPts val="2400"/>
              <a:buNone/>
              <a:defRPr sz="2400">
                <a:solidFill>
                  <a:schemeClr val="accent2"/>
                </a:solidFill>
              </a:defRPr>
            </a:lvl2pPr>
            <a:lvl3pPr lvl="2">
              <a:lnSpc>
                <a:spcPct val="100000"/>
              </a:lnSpc>
              <a:spcBef>
                <a:spcPts val="0"/>
              </a:spcBef>
              <a:spcAft>
                <a:spcPts val="0"/>
              </a:spcAft>
              <a:buClr>
                <a:schemeClr val="accent2"/>
              </a:buClr>
              <a:buSzPts val="2400"/>
              <a:buNone/>
              <a:defRPr sz="2400">
                <a:solidFill>
                  <a:schemeClr val="accent2"/>
                </a:solidFill>
              </a:defRPr>
            </a:lvl3pPr>
            <a:lvl4pPr lvl="3">
              <a:lnSpc>
                <a:spcPct val="100000"/>
              </a:lnSpc>
              <a:spcBef>
                <a:spcPts val="0"/>
              </a:spcBef>
              <a:spcAft>
                <a:spcPts val="0"/>
              </a:spcAft>
              <a:buClr>
                <a:schemeClr val="accent2"/>
              </a:buClr>
              <a:buSzPts val="2400"/>
              <a:buNone/>
              <a:defRPr sz="2400">
                <a:solidFill>
                  <a:schemeClr val="accent2"/>
                </a:solidFill>
              </a:defRPr>
            </a:lvl4pPr>
            <a:lvl5pPr lvl="4">
              <a:lnSpc>
                <a:spcPct val="100000"/>
              </a:lnSpc>
              <a:spcBef>
                <a:spcPts val="0"/>
              </a:spcBef>
              <a:spcAft>
                <a:spcPts val="0"/>
              </a:spcAft>
              <a:buClr>
                <a:schemeClr val="accent2"/>
              </a:buClr>
              <a:buSzPts val="2400"/>
              <a:buNone/>
              <a:defRPr sz="2400">
                <a:solidFill>
                  <a:schemeClr val="accent2"/>
                </a:solidFill>
              </a:defRPr>
            </a:lvl5pPr>
            <a:lvl6pPr lvl="5">
              <a:lnSpc>
                <a:spcPct val="100000"/>
              </a:lnSpc>
              <a:spcBef>
                <a:spcPts val="0"/>
              </a:spcBef>
              <a:spcAft>
                <a:spcPts val="0"/>
              </a:spcAft>
              <a:buClr>
                <a:schemeClr val="accent2"/>
              </a:buClr>
              <a:buSzPts val="2400"/>
              <a:buNone/>
              <a:defRPr sz="2400">
                <a:solidFill>
                  <a:schemeClr val="accent2"/>
                </a:solidFill>
              </a:defRPr>
            </a:lvl6pPr>
            <a:lvl7pPr lvl="6">
              <a:lnSpc>
                <a:spcPct val="100000"/>
              </a:lnSpc>
              <a:spcBef>
                <a:spcPts val="0"/>
              </a:spcBef>
              <a:spcAft>
                <a:spcPts val="0"/>
              </a:spcAft>
              <a:buClr>
                <a:schemeClr val="accent2"/>
              </a:buClr>
              <a:buSzPts val="2400"/>
              <a:buNone/>
              <a:defRPr sz="2400">
                <a:solidFill>
                  <a:schemeClr val="accent2"/>
                </a:solidFill>
              </a:defRPr>
            </a:lvl7pPr>
            <a:lvl8pPr lvl="7">
              <a:lnSpc>
                <a:spcPct val="100000"/>
              </a:lnSpc>
              <a:spcBef>
                <a:spcPts val="0"/>
              </a:spcBef>
              <a:spcAft>
                <a:spcPts val="0"/>
              </a:spcAft>
              <a:buClr>
                <a:schemeClr val="accent2"/>
              </a:buClr>
              <a:buSzPts val="2400"/>
              <a:buNone/>
              <a:defRPr sz="2400">
                <a:solidFill>
                  <a:schemeClr val="accent2"/>
                </a:solidFill>
              </a:defRPr>
            </a:lvl8pPr>
            <a:lvl9pPr lvl="8">
              <a:lnSpc>
                <a:spcPct val="100000"/>
              </a:lnSpc>
              <a:spcBef>
                <a:spcPts val="0"/>
              </a:spcBef>
              <a:spcAft>
                <a:spcPts val="0"/>
              </a:spcAft>
              <a:buClr>
                <a:schemeClr val="accent2"/>
              </a:buClr>
              <a:buSzPts val="2400"/>
              <a:buNone/>
              <a:defRPr sz="2400">
                <a:solidFill>
                  <a:schemeClr val="accent2"/>
                </a:solidFill>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cxnSp>
        <p:nvCxnSpPr>
          <p:cNvPr id="16" name="Google Shape;16;p3"/>
          <p:cNvCxnSpPr/>
          <p:nvPr/>
        </p:nvCxnSpPr>
        <p:spPr>
          <a:xfrm>
            <a:off x="641934" y="3597500"/>
            <a:ext cx="390300" cy="0"/>
          </a:xfrm>
          <a:prstGeom prst="straightConnector1">
            <a:avLst/>
          </a:prstGeom>
          <a:noFill/>
          <a:ln cap="flat" cmpd="sng" w="28575">
            <a:solidFill>
              <a:schemeClr val="lt2"/>
            </a:solidFill>
            <a:prstDash val="solid"/>
            <a:round/>
            <a:headEnd len="sm" w="sm" type="none"/>
            <a:tailEnd len="sm" w="sm" type="none"/>
          </a:ln>
        </p:spPr>
      </p:cxnSp>
      <p:sp>
        <p:nvSpPr>
          <p:cNvPr id="17" name="Google Shape;17;p3"/>
          <p:cNvSpPr txBox="1"/>
          <p:nvPr>
            <p:ph type="title"/>
          </p:nvPr>
        </p:nvSpPr>
        <p:spPr>
          <a:xfrm>
            <a:off x="512700" y="1893300"/>
            <a:ext cx="8118600" cy="1522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accent1"/>
              </a:buClr>
              <a:buSzPts val="6000"/>
              <a:buNone/>
              <a:defRPr sz="6000">
                <a:solidFill>
                  <a:schemeClr val="accent1"/>
                </a:solidFill>
              </a:defRPr>
            </a:lvl1pPr>
            <a:lvl2pPr lvl="1">
              <a:spcBef>
                <a:spcPts val="0"/>
              </a:spcBef>
              <a:spcAft>
                <a:spcPts val="0"/>
              </a:spcAft>
              <a:buClr>
                <a:schemeClr val="accent1"/>
              </a:buClr>
              <a:buSzPts val="6000"/>
              <a:buNone/>
              <a:defRPr sz="6000">
                <a:solidFill>
                  <a:schemeClr val="accent1"/>
                </a:solidFill>
              </a:defRPr>
            </a:lvl2pPr>
            <a:lvl3pPr lvl="2">
              <a:spcBef>
                <a:spcPts val="0"/>
              </a:spcBef>
              <a:spcAft>
                <a:spcPts val="0"/>
              </a:spcAft>
              <a:buClr>
                <a:schemeClr val="accent1"/>
              </a:buClr>
              <a:buSzPts val="6000"/>
              <a:buNone/>
              <a:defRPr sz="6000">
                <a:solidFill>
                  <a:schemeClr val="accent1"/>
                </a:solidFill>
              </a:defRPr>
            </a:lvl3pPr>
            <a:lvl4pPr lvl="3">
              <a:spcBef>
                <a:spcPts val="0"/>
              </a:spcBef>
              <a:spcAft>
                <a:spcPts val="0"/>
              </a:spcAft>
              <a:buClr>
                <a:schemeClr val="accent1"/>
              </a:buClr>
              <a:buSzPts val="6000"/>
              <a:buNone/>
              <a:defRPr sz="6000">
                <a:solidFill>
                  <a:schemeClr val="accent1"/>
                </a:solidFill>
              </a:defRPr>
            </a:lvl4pPr>
            <a:lvl5pPr lvl="4">
              <a:spcBef>
                <a:spcPts val="0"/>
              </a:spcBef>
              <a:spcAft>
                <a:spcPts val="0"/>
              </a:spcAft>
              <a:buClr>
                <a:schemeClr val="accent1"/>
              </a:buClr>
              <a:buSzPts val="6000"/>
              <a:buNone/>
              <a:defRPr sz="6000">
                <a:solidFill>
                  <a:schemeClr val="accent1"/>
                </a:solidFill>
              </a:defRPr>
            </a:lvl5pPr>
            <a:lvl6pPr lvl="5">
              <a:spcBef>
                <a:spcPts val="0"/>
              </a:spcBef>
              <a:spcAft>
                <a:spcPts val="0"/>
              </a:spcAft>
              <a:buClr>
                <a:schemeClr val="accent1"/>
              </a:buClr>
              <a:buSzPts val="6000"/>
              <a:buNone/>
              <a:defRPr sz="6000">
                <a:solidFill>
                  <a:schemeClr val="accent1"/>
                </a:solidFill>
              </a:defRPr>
            </a:lvl6pPr>
            <a:lvl7pPr lvl="6">
              <a:spcBef>
                <a:spcPts val="0"/>
              </a:spcBef>
              <a:spcAft>
                <a:spcPts val="0"/>
              </a:spcAft>
              <a:buClr>
                <a:schemeClr val="accent1"/>
              </a:buClr>
              <a:buSzPts val="6000"/>
              <a:buNone/>
              <a:defRPr sz="6000">
                <a:solidFill>
                  <a:schemeClr val="accent1"/>
                </a:solidFill>
              </a:defRPr>
            </a:lvl7pPr>
            <a:lvl8pPr lvl="7">
              <a:spcBef>
                <a:spcPts val="0"/>
              </a:spcBef>
              <a:spcAft>
                <a:spcPts val="0"/>
              </a:spcAft>
              <a:buClr>
                <a:schemeClr val="accent1"/>
              </a:buClr>
              <a:buSzPts val="6000"/>
              <a:buNone/>
              <a:defRPr sz="6000">
                <a:solidFill>
                  <a:schemeClr val="accent1"/>
                </a:solidFill>
              </a:defRPr>
            </a:lvl8pPr>
            <a:lvl9pPr lvl="8">
              <a:spcBef>
                <a:spcPts val="0"/>
              </a:spcBef>
              <a:spcAft>
                <a:spcPts val="0"/>
              </a:spcAft>
              <a:buClr>
                <a:schemeClr val="accent1"/>
              </a:buClr>
              <a:buSzPts val="6000"/>
              <a:buNone/>
              <a:defRPr sz="6000">
                <a:solidFill>
                  <a:schemeClr val="accen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311700" y="445025"/>
            <a:ext cx="8520600" cy="6132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6132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71675"/>
            <a:ext cx="3999900" cy="3397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2" type="body"/>
          </p:nvPr>
        </p:nvSpPr>
        <p:spPr>
          <a:xfrm>
            <a:off x="4832400" y="1171675"/>
            <a:ext cx="3999900" cy="3397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6132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56040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accent1"/>
              </a:buClr>
              <a:buSzPts val="5400"/>
              <a:buNone/>
              <a:defRPr sz="5400">
                <a:solidFill>
                  <a:schemeClr val="accent1"/>
                </a:solidFill>
              </a:defRPr>
            </a:lvl1pPr>
            <a:lvl2pPr lvl="1">
              <a:spcBef>
                <a:spcPts val="0"/>
              </a:spcBef>
              <a:spcAft>
                <a:spcPts val="0"/>
              </a:spcAft>
              <a:buClr>
                <a:schemeClr val="accent1"/>
              </a:buClr>
              <a:buSzPts val="5400"/>
              <a:buNone/>
              <a:defRPr sz="5400">
                <a:solidFill>
                  <a:schemeClr val="accent1"/>
                </a:solidFill>
              </a:defRPr>
            </a:lvl2pPr>
            <a:lvl3pPr lvl="2">
              <a:spcBef>
                <a:spcPts val="0"/>
              </a:spcBef>
              <a:spcAft>
                <a:spcPts val="0"/>
              </a:spcAft>
              <a:buClr>
                <a:schemeClr val="accent1"/>
              </a:buClr>
              <a:buSzPts val="5400"/>
              <a:buNone/>
              <a:defRPr sz="5400">
                <a:solidFill>
                  <a:schemeClr val="accent1"/>
                </a:solidFill>
              </a:defRPr>
            </a:lvl3pPr>
            <a:lvl4pPr lvl="3">
              <a:spcBef>
                <a:spcPts val="0"/>
              </a:spcBef>
              <a:spcAft>
                <a:spcPts val="0"/>
              </a:spcAft>
              <a:buClr>
                <a:schemeClr val="accent1"/>
              </a:buClr>
              <a:buSzPts val="5400"/>
              <a:buNone/>
              <a:defRPr sz="5400">
                <a:solidFill>
                  <a:schemeClr val="accent1"/>
                </a:solidFill>
              </a:defRPr>
            </a:lvl4pPr>
            <a:lvl5pPr lvl="4">
              <a:spcBef>
                <a:spcPts val="0"/>
              </a:spcBef>
              <a:spcAft>
                <a:spcPts val="0"/>
              </a:spcAft>
              <a:buClr>
                <a:schemeClr val="accent1"/>
              </a:buClr>
              <a:buSzPts val="5400"/>
              <a:buNone/>
              <a:defRPr sz="5400">
                <a:solidFill>
                  <a:schemeClr val="accent1"/>
                </a:solidFill>
              </a:defRPr>
            </a:lvl5pPr>
            <a:lvl6pPr lvl="5">
              <a:spcBef>
                <a:spcPts val="0"/>
              </a:spcBef>
              <a:spcAft>
                <a:spcPts val="0"/>
              </a:spcAft>
              <a:buClr>
                <a:schemeClr val="accent1"/>
              </a:buClr>
              <a:buSzPts val="5400"/>
              <a:buNone/>
              <a:defRPr sz="5400">
                <a:solidFill>
                  <a:schemeClr val="accent1"/>
                </a:solidFill>
              </a:defRPr>
            </a:lvl6pPr>
            <a:lvl7pPr lvl="6">
              <a:spcBef>
                <a:spcPts val="0"/>
              </a:spcBef>
              <a:spcAft>
                <a:spcPts val="0"/>
              </a:spcAft>
              <a:buClr>
                <a:schemeClr val="accent1"/>
              </a:buClr>
              <a:buSzPts val="5400"/>
              <a:buNone/>
              <a:defRPr sz="5400">
                <a:solidFill>
                  <a:schemeClr val="accent1"/>
                </a:solidFill>
              </a:defRPr>
            </a:lvl7pPr>
            <a:lvl8pPr lvl="7">
              <a:spcBef>
                <a:spcPts val="0"/>
              </a:spcBef>
              <a:spcAft>
                <a:spcPts val="0"/>
              </a:spcAft>
              <a:buClr>
                <a:schemeClr val="accent1"/>
              </a:buClr>
              <a:buSzPts val="5400"/>
              <a:buNone/>
              <a:defRPr sz="5400">
                <a:solidFill>
                  <a:schemeClr val="accent1"/>
                </a:solidFill>
              </a:defRPr>
            </a:lvl8pPr>
            <a:lvl9pPr lvl="8">
              <a:spcBef>
                <a:spcPts val="0"/>
              </a:spcBef>
              <a:spcAft>
                <a:spcPts val="0"/>
              </a:spcAft>
              <a:buClr>
                <a:schemeClr val="accent1"/>
              </a:buClr>
              <a:buSzPts val="5400"/>
              <a:buNone/>
              <a:defRPr sz="5400">
                <a:solidFill>
                  <a:schemeClr val="accent1"/>
                </a:solidFill>
              </a:defRPr>
            </a:lvl9pPr>
          </a:lstStyle>
          <a:p/>
        </p:txBody>
      </p:sp>
      <p:sp>
        <p:nvSpPr>
          <p:cNvPr id="38" name="Google Shape;38;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686400" cy="0"/>
          </a:xfrm>
          <a:prstGeom prst="straightConnector1">
            <a:avLst/>
          </a:prstGeom>
          <a:noFill/>
          <a:ln cap="flat" cmpd="sng" w="19050">
            <a:solidFill>
              <a:schemeClr val="lt2"/>
            </a:solidFill>
            <a:prstDash val="solid"/>
            <a:round/>
            <a:headEnd len="sm" w="sm" type="none"/>
            <a:tailEnd len="sm" w="sm" type="none"/>
          </a:ln>
        </p:spPr>
      </p:cxnSp>
      <p:sp>
        <p:nvSpPr>
          <p:cNvPr id="42" name="Google Shape;42;p9"/>
          <p:cNvSpPr txBox="1"/>
          <p:nvPr>
            <p:ph type="title"/>
          </p:nvPr>
        </p:nvSpPr>
        <p:spPr>
          <a:xfrm>
            <a:off x="265500" y="1382350"/>
            <a:ext cx="4045200" cy="1333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2"/>
              </a:buClr>
              <a:buSzPts val="4200"/>
              <a:buNone/>
              <a:defRPr sz="4200">
                <a:solidFill>
                  <a:schemeClr val="lt2"/>
                </a:solidFill>
              </a:defRPr>
            </a:lvl1pPr>
            <a:lvl2pPr lvl="1" algn="ctr">
              <a:spcBef>
                <a:spcPts val="0"/>
              </a:spcBef>
              <a:spcAft>
                <a:spcPts val="0"/>
              </a:spcAft>
              <a:buClr>
                <a:schemeClr val="lt2"/>
              </a:buClr>
              <a:buSzPts val="4200"/>
              <a:buNone/>
              <a:defRPr sz="4200">
                <a:solidFill>
                  <a:schemeClr val="lt2"/>
                </a:solidFill>
              </a:defRPr>
            </a:lvl2pPr>
            <a:lvl3pPr lvl="2" algn="ctr">
              <a:spcBef>
                <a:spcPts val="0"/>
              </a:spcBef>
              <a:spcAft>
                <a:spcPts val="0"/>
              </a:spcAft>
              <a:buClr>
                <a:schemeClr val="lt2"/>
              </a:buClr>
              <a:buSzPts val="4200"/>
              <a:buNone/>
              <a:defRPr sz="4200">
                <a:solidFill>
                  <a:schemeClr val="lt2"/>
                </a:solidFill>
              </a:defRPr>
            </a:lvl3pPr>
            <a:lvl4pPr lvl="3" algn="ctr">
              <a:spcBef>
                <a:spcPts val="0"/>
              </a:spcBef>
              <a:spcAft>
                <a:spcPts val="0"/>
              </a:spcAft>
              <a:buClr>
                <a:schemeClr val="lt2"/>
              </a:buClr>
              <a:buSzPts val="4200"/>
              <a:buNone/>
              <a:defRPr sz="4200">
                <a:solidFill>
                  <a:schemeClr val="lt2"/>
                </a:solidFill>
              </a:defRPr>
            </a:lvl4pPr>
            <a:lvl5pPr lvl="4" algn="ctr">
              <a:spcBef>
                <a:spcPts val="0"/>
              </a:spcBef>
              <a:spcAft>
                <a:spcPts val="0"/>
              </a:spcAft>
              <a:buClr>
                <a:schemeClr val="lt2"/>
              </a:buClr>
              <a:buSzPts val="4200"/>
              <a:buNone/>
              <a:defRPr sz="4200">
                <a:solidFill>
                  <a:schemeClr val="lt2"/>
                </a:solidFill>
              </a:defRPr>
            </a:lvl5pPr>
            <a:lvl6pPr lvl="5" algn="ctr">
              <a:spcBef>
                <a:spcPts val="0"/>
              </a:spcBef>
              <a:spcAft>
                <a:spcPts val="0"/>
              </a:spcAft>
              <a:buClr>
                <a:schemeClr val="lt2"/>
              </a:buClr>
              <a:buSzPts val="4200"/>
              <a:buNone/>
              <a:defRPr sz="4200">
                <a:solidFill>
                  <a:schemeClr val="lt2"/>
                </a:solidFill>
              </a:defRPr>
            </a:lvl6pPr>
            <a:lvl7pPr lvl="6" algn="ctr">
              <a:spcBef>
                <a:spcPts val="0"/>
              </a:spcBef>
              <a:spcAft>
                <a:spcPts val="0"/>
              </a:spcAft>
              <a:buClr>
                <a:schemeClr val="lt2"/>
              </a:buClr>
              <a:buSzPts val="4200"/>
              <a:buNone/>
              <a:defRPr sz="4200">
                <a:solidFill>
                  <a:schemeClr val="lt2"/>
                </a:solidFill>
              </a:defRPr>
            </a:lvl7pPr>
            <a:lvl8pPr lvl="7" algn="ctr">
              <a:spcBef>
                <a:spcPts val="0"/>
              </a:spcBef>
              <a:spcAft>
                <a:spcPts val="0"/>
              </a:spcAft>
              <a:buClr>
                <a:schemeClr val="lt2"/>
              </a:buClr>
              <a:buSzPts val="4200"/>
              <a:buNone/>
              <a:defRPr sz="4200">
                <a:solidFill>
                  <a:schemeClr val="lt2"/>
                </a:solidFill>
              </a:defRPr>
            </a:lvl8pPr>
            <a:lvl9pPr lvl="8" algn="ctr">
              <a:spcBef>
                <a:spcPts val="0"/>
              </a:spcBef>
              <a:spcAft>
                <a:spcPts val="0"/>
              </a:spcAft>
              <a:buClr>
                <a:schemeClr val="lt2"/>
              </a:buClr>
              <a:buSzPts val="4200"/>
              <a:buNone/>
              <a:defRPr sz="4200">
                <a:solidFill>
                  <a:schemeClr val="lt2"/>
                </a:solidFill>
              </a:defRPr>
            </a:lvl9pPr>
          </a:lstStyle>
          <a:p/>
        </p:txBody>
      </p:sp>
      <p:sp>
        <p:nvSpPr>
          <p:cNvPr id="43" name="Google Shape;43;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accent1"/>
              </a:buClr>
              <a:buSzPts val="1800"/>
              <a:buChar char="●"/>
              <a:defRPr>
                <a:solidFill>
                  <a:schemeClr val="accent1"/>
                </a:solidFill>
              </a:defRPr>
            </a:lvl1pPr>
            <a:lvl2pPr indent="-317500" lvl="1" marL="914400">
              <a:spcBef>
                <a:spcPts val="0"/>
              </a:spcBef>
              <a:spcAft>
                <a:spcPts val="0"/>
              </a:spcAft>
              <a:buClr>
                <a:schemeClr val="accent1"/>
              </a:buClr>
              <a:buSzPts val="1400"/>
              <a:buChar char="○"/>
              <a:defRPr>
                <a:solidFill>
                  <a:schemeClr val="accent1"/>
                </a:solidFill>
              </a:defRPr>
            </a:lvl2pPr>
            <a:lvl3pPr indent="-317500" lvl="2" marL="1371600">
              <a:spcBef>
                <a:spcPts val="0"/>
              </a:spcBef>
              <a:spcAft>
                <a:spcPts val="0"/>
              </a:spcAft>
              <a:buClr>
                <a:schemeClr val="accent1"/>
              </a:buClr>
              <a:buSzPts val="1400"/>
              <a:buChar char="■"/>
              <a:defRPr>
                <a:solidFill>
                  <a:schemeClr val="accent1"/>
                </a:solidFill>
              </a:defRPr>
            </a:lvl3pPr>
            <a:lvl4pPr indent="-317500" lvl="3" marL="1828800">
              <a:spcBef>
                <a:spcPts val="0"/>
              </a:spcBef>
              <a:spcAft>
                <a:spcPts val="0"/>
              </a:spcAft>
              <a:buClr>
                <a:schemeClr val="accent1"/>
              </a:buClr>
              <a:buSzPts val="1400"/>
              <a:buChar char="●"/>
              <a:defRPr>
                <a:solidFill>
                  <a:schemeClr val="accent1"/>
                </a:solidFill>
              </a:defRPr>
            </a:lvl4pPr>
            <a:lvl5pPr indent="-317500" lvl="4" marL="2286000">
              <a:spcBef>
                <a:spcPts val="0"/>
              </a:spcBef>
              <a:spcAft>
                <a:spcPts val="0"/>
              </a:spcAft>
              <a:buClr>
                <a:schemeClr val="accent1"/>
              </a:buClr>
              <a:buSzPts val="1400"/>
              <a:buChar char="○"/>
              <a:defRPr>
                <a:solidFill>
                  <a:schemeClr val="accent1"/>
                </a:solidFill>
              </a:defRPr>
            </a:lvl5pPr>
            <a:lvl6pPr indent="-317500" lvl="5" marL="2743200">
              <a:spcBef>
                <a:spcPts val="0"/>
              </a:spcBef>
              <a:spcAft>
                <a:spcPts val="0"/>
              </a:spcAft>
              <a:buClr>
                <a:schemeClr val="accent1"/>
              </a:buClr>
              <a:buSzPts val="1400"/>
              <a:buChar char="■"/>
              <a:defRPr>
                <a:solidFill>
                  <a:schemeClr val="accent1"/>
                </a:solidFill>
              </a:defRPr>
            </a:lvl6pPr>
            <a:lvl7pPr indent="-317500" lvl="6" marL="3200400">
              <a:spcBef>
                <a:spcPts val="0"/>
              </a:spcBef>
              <a:spcAft>
                <a:spcPts val="0"/>
              </a:spcAft>
              <a:buClr>
                <a:schemeClr val="accent1"/>
              </a:buClr>
              <a:buSzPts val="1400"/>
              <a:buChar char="●"/>
              <a:defRPr>
                <a:solidFill>
                  <a:schemeClr val="accent1"/>
                </a:solidFill>
              </a:defRPr>
            </a:lvl7pPr>
            <a:lvl8pPr indent="-317500" lvl="7" marL="3657600">
              <a:spcBef>
                <a:spcPts val="0"/>
              </a:spcBef>
              <a:spcAft>
                <a:spcPts val="0"/>
              </a:spcAft>
              <a:buClr>
                <a:schemeClr val="accent1"/>
              </a:buClr>
              <a:buSzPts val="1400"/>
              <a:buChar char="○"/>
              <a:defRPr>
                <a:solidFill>
                  <a:schemeClr val="accent1"/>
                </a:solidFill>
              </a:defRPr>
            </a:lvl8pPr>
            <a:lvl9pPr indent="-317500" lvl="8" marL="4114800">
              <a:spcBef>
                <a:spcPts val="0"/>
              </a:spcBef>
              <a:spcAft>
                <a:spcPts val="0"/>
              </a:spcAft>
              <a:buClr>
                <a:schemeClr val="accent1"/>
              </a:buClr>
              <a:buSzPts val="1400"/>
              <a:buChar char="■"/>
              <a:defRPr>
                <a:solidFill>
                  <a:schemeClr val="accent1"/>
                </a:solidFill>
              </a:defRPr>
            </a:lvl9pPr>
          </a:lstStyle>
          <a:p/>
        </p:txBody>
      </p:sp>
      <p:sp>
        <p:nvSpPr>
          <p:cNvPr id="45" name="Google Shape;45;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8" name="Google Shape;48;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039650"/>
            <a:ext cx="8520600" cy="2106300"/>
          </a:xfrm>
          <a:prstGeom prst="rect">
            <a:avLst/>
          </a:prstGeom>
        </p:spPr>
        <p:txBody>
          <a:bodyPr anchorCtr="0" anchor="b" bIns="91425" lIns="91425" spcFirstLastPara="1" rIns="91425" wrap="square" tIns="91425">
            <a:normAutofit/>
          </a:bodyPr>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perback">
    <p:bg>
      <p:bgPr>
        <a:solidFill>
          <a:schemeClr val="accen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6132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1pPr>
            <a:lvl2pPr lvl="1">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2pPr>
            <a:lvl3pPr lvl="2">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3pPr>
            <a:lvl4pPr lvl="3">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4pPr>
            <a:lvl5pPr lvl="4">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5pPr>
            <a:lvl6pPr lvl="5">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6pPr>
            <a:lvl7pPr lvl="6">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7pPr>
            <a:lvl8pPr lvl="7">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8pPr>
            <a:lvl9pPr lvl="8">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9pPr>
          </a:lstStyle>
          <a:p/>
        </p:txBody>
      </p:sp>
      <p:sp>
        <p:nvSpPr>
          <p:cNvPr id="7" name="Google Shape;7;p1"/>
          <p:cNvSpPr txBox="1"/>
          <p:nvPr>
            <p:ph idx="1" type="body"/>
          </p:nvPr>
        </p:nvSpPr>
        <p:spPr>
          <a:xfrm>
            <a:off x="311700" y="1171600"/>
            <a:ext cx="8520600" cy="3397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Old Standard TT"/>
              <a:buChar char="●"/>
              <a:defRPr sz="1800">
                <a:solidFill>
                  <a:schemeClr val="dk1"/>
                </a:solidFill>
                <a:latin typeface="Old Standard TT"/>
                <a:ea typeface="Old Standard TT"/>
                <a:cs typeface="Old Standard TT"/>
                <a:sym typeface="Old Standard TT"/>
              </a:defRPr>
            </a:lvl1pPr>
            <a:lvl2pPr indent="-317500" lvl="1" marL="9144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2pPr>
            <a:lvl3pPr indent="-317500" lvl="2" marL="13716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3pPr>
            <a:lvl4pPr indent="-317500" lvl="3" marL="18288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4pPr>
            <a:lvl5pPr indent="-317500" lvl="4" marL="22860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5pPr>
            <a:lvl6pPr indent="-317500" lvl="5" marL="27432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6pPr>
            <a:lvl7pPr indent="-317500" lvl="6" marL="32004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7pPr>
            <a:lvl8pPr indent="-317500" lvl="7" marL="36576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8pPr>
            <a:lvl9pPr indent="-317500" lvl="8" marL="41148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Old Standard TT"/>
                <a:ea typeface="Old Standard TT"/>
                <a:cs typeface="Old Standard TT"/>
                <a:sym typeface="Old Standard TT"/>
              </a:defRPr>
            </a:lvl1pPr>
            <a:lvl2pPr lvl="1" algn="r">
              <a:buNone/>
              <a:defRPr sz="1000">
                <a:solidFill>
                  <a:schemeClr val="dk1"/>
                </a:solidFill>
                <a:latin typeface="Old Standard TT"/>
                <a:ea typeface="Old Standard TT"/>
                <a:cs typeface="Old Standard TT"/>
                <a:sym typeface="Old Standard TT"/>
              </a:defRPr>
            </a:lvl2pPr>
            <a:lvl3pPr lvl="2" algn="r">
              <a:buNone/>
              <a:defRPr sz="1000">
                <a:solidFill>
                  <a:schemeClr val="dk1"/>
                </a:solidFill>
                <a:latin typeface="Old Standard TT"/>
                <a:ea typeface="Old Standard TT"/>
                <a:cs typeface="Old Standard TT"/>
                <a:sym typeface="Old Standard TT"/>
              </a:defRPr>
            </a:lvl3pPr>
            <a:lvl4pPr lvl="3" algn="r">
              <a:buNone/>
              <a:defRPr sz="1000">
                <a:solidFill>
                  <a:schemeClr val="dk1"/>
                </a:solidFill>
                <a:latin typeface="Old Standard TT"/>
                <a:ea typeface="Old Standard TT"/>
                <a:cs typeface="Old Standard TT"/>
                <a:sym typeface="Old Standard TT"/>
              </a:defRPr>
            </a:lvl4pPr>
            <a:lvl5pPr lvl="4" algn="r">
              <a:buNone/>
              <a:defRPr sz="1000">
                <a:solidFill>
                  <a:schemeClr val="dk1"/>
                </a:solidFill>
                <a:latin typeface="Old Standard TT"/>
                <a:ea typeface="Old Standard TT"/>
                <a:cs typeface="Old Standard TT"/>
                <a:sym typeface="Old Standard TT"/>
              </a:defRPr>
            </a:lvl5pPr>
            <a:lvl6pPr lvl="5" algn="r">
              <a:buNone/>
              <a:defRPr sz="1000">
                <a:solidFill>
                  <a:schemeClr val="dk1"/>
                </a:solidFill>
                <a:latin typeface="Old Standard TT"/>
                <a:ea typeface="Old Standard TT"/>
                <a:cs typeface="Old Standard TT"/>
                <a:sym typeface="Old Standard TT"/>
              </a:defRPr>
            </a:lvl6pPr>
            <a:lvl7pPr lvl="6" algn="r">
              <a:buNone/>
              <a:defRPr sz="1000">
                <a:solidFill>
                  <a:schemeClr val="dk1"/>
                </a:solidFill>
                <a:latin typeface="Old Standard TT"/>
                <a:ea typeface="Old Standard TT"/>
                <a:cs typeface="Old Standard TT"/>
                <a:sym typeface="Old Standard TT"/>
              </a:defRPr>
            </a:lvl7pPr>
            <a:lvl8pPr lvl="7" algn="r">
              <a:buNone/>
              <a:defRPr sz="1000">
                <a:solidFill>
                  <a:schemeClr val="dk1"/>
                </a:solidFill>
                <a:latin typeface="Old Standard TT"/>
                <a:ea typeface="Old Standard TT"/>
                <a:cs typeface="Old Standard TT"/>
                <a:sym typeface="Old Standard TT"/>
              </a:defRPr>
            </a:lvl8pPr>
            <a:lvl9pPr lvl="8" algn="r">
              <a:buNone/>
              <a:defRPr sz="1000">
                <a:solidFill>
                  <a:schemeClr val="dk1"/>
                </a:solidFill>
                <a:latin typeface="Old Standard TT"/>
                <a:ea typeface="Old Standard TT"/>
                <a:cs typeface="Old Standard TT"/>
                <a:sym typeface="Old Standard T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9.jpg"/><Relationship Id="rId4" Type="http://schemas.openxmlformats.org/officeDocument/2006/relationships/image" Target="../media/image16.jpg"/><Relationship Id="rId5" Type="http://schemas.openxmlformats.org/officeDocument/2006/relationships/image" Target="../media/image12.jpg"/><Relationship Id="rId6" Type="http://schemas.openxmlformats.org/officeDocument/2006/relationships/image" Target="../media/image1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11.png"/><Relationship Id="rId4" Type="http://schemas.openxmlformats.org/officeDocument/2006/relationships/image" Target="../media/image18.png"/><Relationship Id="rId5"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4.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512700" y="1893300"/>
            <a:ext cx="8118600" cy="15228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about Coffee</a:t>
            </a:r>
            <a:endParaRPr/>
          </a:p>
        </p:txBody>
      </p:sp>
      <p:sp>
        <p:nvSpPr>
          <p:cNvPr id="60" name="Google Shape;60;p13"/>
          <p:cNvSpPr txBox="1"/>
          <p:nvPr>
            <p:ph idx="1" type="subTitle"/>
          </p:nvPr>
        </p:nvSpPr>
        <p:spPr>
          <a:xfrm>
            <a:off x="512700" y="3840639"/>
            <a:ext cx="8118600" cy="7875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By Lizzie Best - June 30th, 2026</a:t>
            </a:r>
            <a:endParaRPr/>
          </a:p>
          <a:p>
            <a:pPr indent="0" lvl="0" marL="0" rtl="0" algn="l">
              <a:spcBef>
                <a:spcPts val="0"/>
              </a:spcBef>
              <a:spcAft>
                <a:spcPts val="0"/>
              </a:spcAft>
              <a:buNone/>
            </a:pPr>
            <a:r>
              <a:rPr lang="en"/>
              <a:t>Francis Tuttle - Data Science and Analytics Capstone</a:t>
            </a:r>
            <a:endParaRPr/>
          </a:p>
        </p:txBody>
      </p:sp>
      <p:pic>
        <p:nvPicPr>
          <p:cNvPr id="61" name="Google Shape;61;p13" title="PSX_20260623_220441.png"/>
          <p:cNvPicPr preferRelativeResize="0"/>
          <p:nvPr/>
        </p:nvPicPr>
        <p:blipFill rotWithShape="1">
          <a:blip r:embed="rId3">
            <a:alphaModFix/>
          </a:blip>
          <a:srcRect b="4480" l="14831" r="18812" t="0"/>
          <a:stretch/>
        </p:blipFill>
        <p:spPr>
          <a:xfrm>
            <a:off x="4975425" y="1735525"/>
            <a:ext cx="1618425" cy="23296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type="title"/>
          </p:nvPr>
        </p:nvSpPr>
        <p:spPr>
          <a:xfrm>
            <a:off x="293125" y="443675"/>
            <a:ext cx="4045200" cy="13332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1" lang="en"/>
              <a:t>Topic and Purpose</a:t>
            </a:r>
            <a:endParaRPr b="1"/>
          </a:p>
        </p:txBody>
      </p:sp>
      <p:sp>
        <p:nvSpPr>
          <p:cNvPr id="67" name="Google Shape;67;p14"/>
          <p:cNvSpPr txBox="1"/>
          <p:nvPr>
            <p:ph idx="1" type="subTitle"/>
          </p:nvPr>
        </p:nvSpPr>
        <p:spPr>
          <a:xfrm>
            <a:off x="293125" y="1844501"/>
            <a:ext cx="4045200" cy="1345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Coffee in the Oklahoma City Metro area!</a:t>
            </a:r>
            <a:endParaRPr/>
          </a:p>
        </p:txBody>
      </p:sp>
      <p:sp>
        <p:nvSpPr>
          <p:cNvPr id="68" name="Google Shape;68;p14"/>
          <p:cNvSpPr txBox="1"/>
          <p:nvPr>
            <p:ph idx="2" type="body"/>
          </p:nvPr>
        </p:nvSpPr>
        <p:spPr>
          <a:xfrm>
            <a:off x="4932700" y="669700"/>
            <a:ext cx="3837000" cy="3695100"/>
          </a:xfrm>
          <a:prstGeom prst="rect">
            <a:avLst/>
          </a:prstGeom>
        </p:spPr>
        <p:txBody>
          <a:bodyPr anchorCtr="0" anchor="ctr" bIns="91425" lIns="91425" spcFirstLastPara="1" rIns="91425" wrap="square" tIns="91425">
            <a:normAutofit fontScale="85000" lnSpcReduction="10000"/>
          </a:bodyPr>
          <a:lstStyle/>
          <a:p>
            <a:pPr indent="0" lvl="0" marL="0" rtl="0" algn="l">
              <a:lnSpc>
                <a:spcPct val="171400"/>
              </a:lnSpc>
              <a:spcBef>
                <a:spcPts val="0"/>
              </a:spcBef>
              <a:spcAft>
                <a:spcPts val="0"/>
              </a:spcAft>
              <a:buNone/>
            </a:pPr>
            <a:r>
              <a:rPr lang="en" sz="2000">
                <a:solidFill>
                  <a:schemeClr val="lt1"/>
                </a:solidFill>
              </a:rPr>
              <a:t>My questions:</a:t>
            </a:r>
            <a:endParaRPr sz="2000">
              <a:solidFill>
                <a:schemeClr val="lt1"/>
              </a:solidFill>
            </a:endParaRPr>
          </a:p>
          <a:p>
            <a:pPr indent="-314960" lvl="0" marL="457200" rtl="0" algn="l">
              <a:spcBef>
                <a:spcPts val="0"/>
              </a:spcBef>
              <a:spcAft>
                <a:spcPts val="0"/>
              </a:spcAft>
              <a:buClr>
                <a:schemeClr val="lt1"/>
              </a:buClr>
              <a:buSzPct val="100000"/>
              <a:buFont typeface="Old Standard TT"/>
              <a:buChar char="●"/>
            </a:pPr>
            <a:r>
              <a:rPr lang="en" sz="1600">
                <a:solidFill>
                  <a:schemeClr val="lt1"/>
                </a:solidFill>
              </a:rPr>
              <a:t>What is the highest and lowest rated coffee shop?</a:t>
            </a:r>
            <a:endParaRPr sz="1600">
              <a:solidFill>
                <a:schemeClr val="lt1"/>
              </a:solidFill>
            </a:endParaRPr>
          </a:p>
          <a:p>
            <a:pPr indent="0" lvl="0" marL="0" rtl="0" algn="l">
              <a:spcBef>
                <a:spcPts val="0"/>
              </a:spcBef>
              <a:spcAft>
                <a:spcPts val="0"/>
              </a:spcAft>
              <a:buNone/>
            </a:pPr>
            <a:r>
              <a:t/>
            </a:r>
            <a:endParaRPr>
              <a:solidFill>
                <a:schemeClr val="lt1"/>
              </a:solidFill>
            </a:endParaRPr>
          </a:p>
          <a:p>
            <a:pPr indent="-314960" lvl="0" marL="457200" rtl="0" algn="l">
              <a:spcBef>
                <a:spcPts val="0"/>
              </a:spcBef>
              <a:spcAft>
                <a:spcPts val="0"/>
              </a:spcAft>
              <a:buClr>
                <a:schemeClr val="lt1"/>
              </a:buClr>
              <a:buSzPct val="100000"/>
              <a:buFont typeface="Old Standard TT"/>
              <a:buChar char="●"/>
            </a:pPr>
            <a:r>
              <a:rPr lang="en" sz="1600">
                <a:solidFill>
                  <a:schemeClr val="lt1"/>
                </a:solidFill>
              </a:rPr>
              <a:t>Where is the cheapest and most expensive vanilla iced latte?</a:t>
            </a:r>
            <a:endParaRPr sz="1600">
              <a:solidFill>
                <a:schemeClr val="lt1"/>
              </a:solidFill>
            </a:endParaRPr>
          </a:p>
          <a:p>
            <a:pPr indent="-314960" lvl="0" marL="457200" rtl="0" algn="l">
              <a:spcBef>
                <a:spcPts val="1000"/>
              </a:spcBef>
              <a:spcAft>
                <a:spcPts val="0"/>
              </a:spcAft>
              <a:buClr>
                <a:schemeClr val="lt1"/>
              </a:buClr>
              <a:buSzPct val="100000"/>
              <a:buFont typeface="Old Standard TT"/>
              <a:buChar char="●"/>
            </a:pPr>
            <a:r>
              <a:rPr lang="en" sz="1600">
                <a:solidFill>
                  <a:schemeClr val="lt1"/>
                </a:solidFill>
              </a:rPr>
              <a:t>What is the cheapest coffee bean in Okc?</a:t>
            </a:r>
            <a:endParaRPr sz="1600">
              <a:solidFill>
                <a:schemeClr val="lt1"/>
              </a:solidFill>
            </a:endParaRPr>
          </a:p>
          <a:p>
            <a:pPr indent="-314960" lvl="0" marL="457200" rtl="0" algn="l">
              <a:spcBef>
                <a:spcPts val="1000"/>
              </a:spcBef>
              <a:spcAft>
                <a:spcPts val="0"/>
              </a:spcAft>
              <a:buClr>
                <a:schemeClr val="lt1"/>
              </a:buClr>
              <a:buSzPct val="100000"/>
              <a:buFont typeface="Old Standard TT"/>
              <a:buChar char="●"/>
            </a:pPr>
            <a:r>
              <a:rPr lang="en" sz="1600">
                <a:solidFill>
                  <a:schemeClr val="lt1"/>
                </a:solidFill>
              </a:rPr>
              <a:t>What are the cheapest and best products to make lattes at home.</a:t>
            </a:r>
            <a:endParaRPr sz="1600">
              <a:solidFill>
                <a:schemeClr val="lt1"/>
              </a:solidFill>
            </a:endParaRPr>
          </a:p>
          <a:p>
            <a:pPr indent="-314960" lvl="0" marL="457200" rtl="0" algn="l">
              <a:spcBef>
                <a:spcPts val="1000"/>
              </a:spcBef>
              <a:spcAft>
                <a:spcPts val="0"/>
              </a:spcAft>
              <a:buClr>
                <a:schemeClr val="lt1"/>
              </a:buClr>
              <a:buSzPct val="100000"/>
              <a:buFont typeface="Old Standard TT"/>
              <a:buChar char="●"/>
            </a:pPr>
            <a:r>
              <a:rPr lang="en" sz="1600">
                <a:solidFill>
                  <a:schemeClr val="lt1"/>
                </a:solidFill>
              </a:rPr>
              <a:t>Is it cheaper than going out? </a:t>
            </a:r>
            <a:endParaRPr sz="1600">
              <a:solidFill>
                <a:schemeClr val="lt1"/>
              </a:solidFill>
            </a:endParaRPr>
          </a:p>
          <a:p>
            <a:pPr indent="0" lvl="0" marL="457200" rtl="0" algn="l">
              <a:spcBef>
                <a:spcPts val="1000"/>
              </a:spcBef>
              <a:spcAft>
                <a:spcPts val="0"/>
              </a:spcAft>
              <a:buNone/>
            </a:pPr>
            <a:r>
              <a:t/>
            </a:r>
            <a:endParaRPr sz="1600">
              <a:solidFill>
                <a:schemeClr val="lt1"/>
              </a:solidFill>
            </a:endParaRPr>
          </a:p>
          <a:p>
            <a:pPr indent="0" lvl="0" marL="457200" rtl="0" algn="l">
              <a:spcBef>
                <a:spcPts val="0"/>
              </a:spcBef>
              <a:spcAft>
                <a:spcPts val="0"/>
              </a:spcAft>
              <a:buNone/>
            </a:pPr>
            <a:r>
              <a:t/>
            </a:r>
            <a:endParaRPr sz="2000">
              <a:solidFill>
                <a:schemeClr val="lt1"/>
              </a:solidFill>
            </a:endParaRPr>
          </a:p>
        </p:txBody>
      </p:sp>
      <p:pic>
        <p:nvPicPr>
          <p:cNvPr id="69" name="Google Shape;69;p14" title="Okc.jpg"/>
          <p:cNvPicPr preferRelativeResize="0"/>
          <p:nvPr/>
        </p:nvPicPr>
        <p:blipFill rotWithShape="1">
          <a:blip r:embed="rId3">
            <a:alphaModFix/>
          </a:blip>
          <a:srcRect b="25811" l="-5280" r="16839" t="16342"/>
          <a:stretch/>
        </p:blipFill>
        <p:spPr>
          <a:xfrm>
            <a:off x="-324375" y="2895648"/>
            <a:ext cx="4896375" cy="224785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type="title"/>
          </p:nvPr>
        </p:nvSpPr>
        <p:spPr>
          <a:xfrm>
            <a:off x="293125" y="443675"/>
            <a:ext cx="4045200" cy="13332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1" lang="en"/>
              <a:t>Topic and Purpose</a:t>
            </a:r>
            <a:endParaRPr b="1"/>
          </a:p>
        </p:txBody>
      </p:sp>
      <p:sp>
        <p:nvSpPr>
          <p:cNvPr id="75" name="Google Shape;75;p15"/>
          <p:cNvSpPr txBox="1"/>
          <p:nvPr>
            <p:ph idx="1" type="subTitle"/>
          </p:nvPr>
        </p:nvSpPr>
        <p:spPr>
          <a:xfrm>
            <a:off x="293125" y="1844501"/>
            <a:ext cx="4045200" cy="1345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Coffee in the Oklahoma City Metro area!</a:t>
            </a:r>
            <a:endParaRPr/>
          </a:p>
        </p:txBody>
      </p:sp>
      <p:sp>
        <p:nvSpPr>
          <p:cNvPr id="76" name="Google Shape;76;p15"/>
          <p:cNvSpPr txBox="1"/>
          <p:nvPr>
            <p:ph idx="2" type="body"/>
          </p:nvPr>
        </p:nvSpPr>
        <p:spPr>
          <a:xfrm>
            <a:off x="4932700" y="669700"/>
            <a:ext cx="3837000" cy="3695100"/>
          </a:xfrm>
          <a:prstGeom prst="rect">
            <a:avLst/>
          </a:prstGeom>
        </p:spPr>
        <p:txBody>
          <a:bodyPr anchorCtr="0" anchor="ctr" bIns="91425" lIns="91425" spcFirstLastPara="1" rIns="91425" wrap="square" tIns="91425">
            <a:normAutofit lnSpcReduction="10000"/>
          </a:bodyPr>
          <a:lstStyle/>
          <a:p>
            <a:pPr indent="0" lvl="0" marL="0" rtl="0" algn="l">
              <a:lnSpc>
                <a:spcPct val="171400"/>
              </a:lnSpc>
              <a:spcBef>
                <a:spcPts val="0"/>
              </a:spcBef>
              <a:spcAft>
                <a:spcPts val="0"/>
              </a:spcAft>
              <a:buNone/>
            </a:pPr>
            <a:r>
              <a:rPr lang="en" sz="2200">
                <a:solidFill>
                  <a:schemeClr val="lt1"/>
                </a:solidFill>
              </a:rPr>
              <a:t>Who cares?</a:t>
            </a:r>
            <a:endParaRPr sz="2200">
              <a:solidFill>
                <a:schemeClr val="lt1"/>
              </a:solidFill>
            </a:endParaRPr>
          </a:p>
          <a:p>
            <a:pPr indent="0" lvl="0" marL="0" rtl="0" algn="l">
              <a:spcBef>
                <a:spcPts val="0"/>
              </a:spcBef>
              <a:spcAft>
                <a:spcPts val="0"/>
              </a:spcAft>
              <a:buNone/>
            </a:pPr>
            <a:r>
              <a:rPr lang="en" sz="1600">
                <a:solidFill>
                  <a:schemeClr val="lt1"/>
                </a:solidFill>
              </a:rPr>
              <a:t>People who enjoy coffee and:</a:t>
            </a:r>
            <a:endParaRPr sz="1600">
              <a:solidFill>
                <a:schemeClr val="lt1"/>
              </a:solidFill>
            </a:endParaRPr>
          </a:p>
          <a:p>
            <a:pPr indent="0" lvl="0" marL="0" rtl="0" algn="l">
              <a:spcBef>
                <a:spcPts val="0"/>
              </a:spcBef>
              <a:spcAft>
                <a:spcPts val="0"/>
              </a:spcAft>
              <a:buNone/>
            </a:pPr>
            <a:r>
              <a:t/>
            </a:r>
            <a:endParaRPr sz="1600">
              <a:solidFill>
                <a:schemeClr val="lt1"/>
              </a:solidFill>
            </a:endParaRPr>
          </a:p>
          <a:p>
            <a:pPr indent="-330200" lvl="0" marL="457200" rtl="0" algn="l">
              <a:spcBef>
                <a:spcPts val="0"/>
              </a:spcBef>
              <a:spcAft>
                <a:spcPts val="0"/>
              </a:spcAft>
              <a:buClr>
                <a:schemeClr val="lt1"/>
              </a:buClr>
              <a:buSzPts val="1600"/>
              <a:buChar char="●"/>
            </a:pPr>
            <a:r>
              <a:rPr lang="en" sz="1600">
                <a:solidFill>
                  <a:schemeClr val="lt1"/>
                </a:solidFill>
              </a:rPr>
              <a:t>Are new to Oklahoma City </a:t>
            </a:r>
            <a:endParaRPr sz="1600">
              <a:solidFill>
                <a:schemeClr val="lt1"/>
              </a:solidFill>
            </a:endParaRPr>
          </a:p>
          <a:p>
            <a:pPr indent="0" lvl="0" marL="0" rtl="0" algn="l">
              <a:spcBef>
                <a:spcPts val="0"/>
              </a:spcBef>
              <a:spcAft>
                <a:spcPts val="0"/>
              </a:spcAft>
              <a:buNone/>
            </a:pPr>
            <a:r>
              <a:t/>
            </a:r>
            <a:endParaRPr sz="1600">
              <a:solidFill>
                <a:schemeClr val="lt1"/>
              </a:solidFill>
            </a:endParaRPr>
          </a:p>
          <a:p>
            <a:pPr indent="-330200" lvl="0" marL="457200" rtl="0" algn="l">
              <a:spcBef>
                <a:spcPts val="0"/>
              </a:spcBef>
              <a:spcAft>
                <a:spcPts val="0"/>
              </a:spcAft>
              <a:buClr>
                <a:schemeClr val="lt1"/>
              </a:buClr>
              <a:buSzPts val="1600"/>
              <a:buChar char="●"/>
            </a:pPr>
            <a:r>
              <a:rPr lang="en" sz="1600">
                <a:solidFill>
                  <a:schemeClr val="lt1"/>
                </a:solidFill>
              </a:rPr>
              <a:t>Want to spend less money </a:t>
            </a:r>
            <a:endParaRPr sz="1600">
              <a:solidFill>
                <a:schemeClr val="lt1"/>
              </a:solidFill>
            </a:endParaRPr>
          </a:p>
          <a:p>
            <a:pPr indent="0" lvl="0" marL="0" rtl="0" algn="l">
              <a:spcBef>
                <a:spcPts val="0"/>
              </a:spcBef>
              <a:spcAft>
                <a:spcPts val="0"/>
              </a:spcAft>
              <a:buNone/>
            </a:pPr>
            <a:r>
              <a:t/>
            </a:r>
            <a:endParaRPr sz="1600">
              <a:solidFill>
                <a:schemeClr val="lt1"/>
              </a:solidFill>
            </a:endParaRPr>
          </a:p>
          <a:p>
            <a:pPr indent="-330200" lvl="0" marL="457200" rtl="0" algn="l">
              <a:spcBef>
                <a:spcPts val="0"/>
              </a:spcBef>
              <a:spcAft>
                <a:spcPts val="0"/>
              </a:spcAft>
              <a:buClr>
                <a:schemeClr val="lt1"/>
              </a:buClr>
              <a:buSzPts val="1600"/>
              <a:buChar char="●"/>
            </a:pPr>
            <a:r>
              <a:rPr lang="en" sz="1600">
                <a:solidFill>
                  <a:schemeClr val="lt1"/>
                </a:solidFill>
              </a:rPr>
              <a:t>Want to know what coffee shop is the best </a:t>
            </a:r>
            <a:endParaRPr sz="1600">
              <a:solidFill>
                <a:schemeClr val="lt1"/>
              </a:solidFill>
            </a:endParaRPr>
          </a:p>
          <a:p>
            <a:pPr indent="0" lvl="0" marL="0" rtl="0" algn="l">
              <a:spcBef>
                <a:spcPts val="0"/>
              </a:spcBef>
              <a:spcAft>
                <a:spcPts val="0"/>
              </a:spcAft>
              <a:buNone/>
            </a:pPr>
            <a:r>
              <a:t/>
            </a:r>
            <a:endParaRPr sz="1600">
              <a:solidFill>
                <a:schemeClr val="lt1"/>
              </a:solidFill>
            </a:endParaRPr>
          </a:p>
          <a:p>
            <a:pPr indent="-330200" lvl="0" marL="457200" rtl="0" algn="l">
              <a:spcBef>
                <a:spcPts val="0"/>
              </a:spcBef>
              <a:spcAft>
                <a:spcPts val="0"/>
              </a:spcAft>
              <a:buClr>
                <a:schemeClr val="lt1"/>
              </a:buClr>
              <a:buSzPts val="1600"/>
              <a:buChar char="●"/>
            </a:pPr>
            <a:r>
              <a:rPr lang="en" sz="1600">
                <a:solidFill>
                  <a:schemeClr val="lt1"/>
                </a:solidFill>
              </a:rPr>
              <a:t>Want to know if it’s cheaper to make coffee at home.</a:t>
            </a:r>
            <a:endParaRPr/>
          </a:p>
        </p:txBody>
      </p:sp>
      <p:pic>
        <p:nvPicPr>
          <p:cNvPr id="77" name="Google Shape;77;p15" title="Okc.jpg"/>
          <p:cNvPicPr preferRelativeResize="0"/>
          <p:nvPr/>
        </p:nvPicPr>
        <p:blipFill rotWithShape="1">
          <a:blip r:embed="rId3">
            <a:alphaModFix/>
          </a:blip>
          <a:srcRect b="25811" l="-5280" r="16839" t="16342"/>
          <a:stretch/>
        </p:blipFill>
        <p:spPr>
          <a:xfrm>
            <a:off x="-324375" y="2895648"/>
            <a:ext cx="4896375" cy="224785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type="title"/>
          </p:nvPr>
        </p:nvSpPr>
        <p:spPr>
          <a:xfrm>
            <a:off x="490250" y="526350"/>
            <a:ext cx="56040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1" lang="en"/>
              <a:t>The Data</a:t>
            </a:r>
            <a:endParaRPr b="1"/>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idx="2" type="body"/>
          </p:nvPr>
        </p:nvSpPr>
        <p:spPr>
          <a:xfrm>
            <a:off x="0" y="1153600"/>
            <a:ext cx="3555300" cy="39900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SzPts val="2000"/>
              <a:buChar char="●"/>
            </a:pPr>
            <a:r>
              <a:rPr b="1" lang="en" sz="2000"/>
              <a:t>Source: </a:t>
            </a:r>
            <a:endParaRPr b="1" sz="2000"/>
          </a:p>
          <a:p>
            <a:pPr indent="-330200" lvl="1" marL="914400" rtl="0" algn="l">
              <a:spcBef>
                <a:spcPts val="1000"/>
              </a:spcBef>
              <a:spcAft>
                <a:spcPts val="0"/>
              </a:spcAft>
              <a:buSzPts val="1600"/>
              <a:buChar char="○"/>
            </a:pPr>
            <a:r>
              <a:rPr lang="en" sz="1600"/>
              <a:t>Google Maps</a:t>
            </a:r>
            <a:endParaRPr sz="1600"/>
          </a:p>
          <a:p>
            <a:pPr indent="-330200" lvl="1" marL="914400" rtl="0" algn="l">
              <a:spcBef>
                <a:spcPts val="1000"/>
              </a:spcBef>
              <a:spcAft>
                <a:spcPts val="0"/>
              </a:spcAft>
              <a:buSzPts val="1600"/>
              <a:buChar char="○"/>
            </a:pPr>
            <a:r>
              <a:rPr lang="en" sz="1600"/>
              <a:t>Google Review </a:t>
            </a:r>
            <a:endParaRPr sz="1600"/>
          </a:p>
          <a:p>
            <a:pPr indent="-330200" lvl="1" marL="914400" rtl="0" algn="l">
              <a:spcBef>
                <a:spcPts val="1000"/>
              </a:spcBef>
              <a:spcAft>
                <a:spcPts val="0"/>
              </a:spcAft>
              <a:buSzPts val="1600"/>
              <a:buChar char="○"/>
            </a:pPr>
            <a:r>
              <a:rPr lang="en" sz="1600"/>
              <a:t>Social Media</a:t>
            </a:r>
            <a:endParaRPr sz="1600"/>
          </a:p>
          <a:p>
            <a:pPr indent="-330200" lvl="1" marL="914400" rtl="0" algn="l">
              <a:spcBef>
                <a:spcPts val="1000"/>
              </a:spcBef>
              <a:spcAft>
                <a:spcPts val="0"/>
              </a:spcAft>
              <a:buSzPts val="1600"/>
              <a:buChar char="○"/>
            </a:pPr>
            <a:r>
              <a:rPr lang="en" sz="1600"/>
              <a:t>Coffee Shop websites </a:t>
            </a:r>
            <a:endParaRPr sz="1600"/>
          </a:p>
          <a:p>
            <a:pPr indent="-330200" lvl="1" marL="914400" rtl="0" algn="l">
              <a:spcBef>
                <a:spcPts val="1000"/>
              </a:spcBef>
              <a:spcAft>
                <a:spcPts val="0"/>
              </a:spcAft>
              <a:buSzPts val="1600"/>
              <a:buChar char="○"/>
            </a:pPr>
            <a:r>
              <a:rPr lang="en" sz="1600"/>
              <a:t>Retail store websites </a:t>
            </a:r>
            <a:endParaRPr sz="1600"/>
          </a:p>
          <a:p>
            <a:pPr indent="-330200" lvl="1" marL="914400" rtl="0" algn="l">
              <a:spcBef>
                <a:spcPts val="1000"/>
              </a:spcBef>
              <a:spcAft>
                <a:spcPts val="0"/>
              </a:spcAft>
              <a:buSzPts val="1600"/>
              <a:buChar char="○"/>
            </a:pPr>
            <a:r>
              <a:rPr lang="en" sz="1600"/>
              <a:t>Phone calls</a:t>
            </a:r>
            <a:endParaRPr/>
          </a:p>
          <a:p>
            <a:pPr indent="0" lvl="0" marL="457200" rtl="0" algn="l">
              <a:spcBef>
                <a:spcPts val="1000"/>
              </a:spcBef>
              <a:spcAft>
                <a:spcPts val="1000"/>
              </a:spcAft>
              <a:buNone/>
            </a:pPr>
            <a:r>
              <a:t/>
            </a:r>
            <a:endParaRPr sz="1600"/>
          </a:p>
        </p:txBody>
      </p:sp>
      <p:sp>
        <p:nvSpPr>
          <p:cNvPr id="88" name="Google Shape;88;p17"/>
          <p:cNvSpPr txBox="1"/>
          <p:nvPr>
            <p:ph idx="2" type="body"/>
          </p:nvPr>
        </p:nvSpPr>
        <p:spPr>
          <a:xfrm>
            <a:off x="3337425" y="1153600"/>
            <a:ext cx="3524700" cy="33972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SzPts val="2000"/>
              <a:buChar char="●"/>
            </a:pPr>
            <a:r>
              <a:rPr b="1" lang="en" sz="2000"/>
              <a:t>Format</a:t>
            </a:r>
            <a:r>
              <a:rPr b="1" lang="en" sz="2000"/>
              <a:t>:</a:t>
            </a:r>
            <a:endParaRPr b="1" sz="2000"/>
          </a:p>
          <a:p>
            <a:pPr indent="-330200" lvl="1" marL="914400" rtl="0" algn="l">
              <a:spcBef>
                <a:spcPts val="1000"/>
              </a:spcBef>
              <a:spcAft>
                <a:spcPts val="0"/>
              </a:spcAft>
              <a:buSzPts val="1600"/>
              <a:buChar char="○"/>
            </a:pPr>
            <a:r>
              <a:rPr lang="en" sz="1600"/>
              <a:t>I manually entered data from these sources over 2 weeks into Excel sheets. </a:t>
            </a:r>
            <a:endParaRPr sz="1600"/>
          </a:p>
        </p:txBody>
      </p:sp>
      <p:sp>
        <p:nvSpPr>
          <p:cNvPr id="89" name="Google Shape;89;p17"/>
          <p:cNvSpPr/>
          <p:nvPr/>
        </p:nvSpPr>
        <p:spPr>
          <a:xfrm>
            <a:off x="0" y="0"/>
            <a:ext cx="9144000" cy="1058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ld Standard TT"/>
              <a:ea typeface="Old Standard TT"/>
              <a:cs typeface="Old Standard TT"/>
              <a:sym typeface="Old Standard TT"/>
            </a:endParaRPr>
          </a:p>
        </p:txBody>
      </p:sp>
      <p:sp>
        <p:nvSpPr>
          <p:cNvPr id="90" name="Google Shape;90;p17"/>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chemeClr val="lt1"/>
                </a:solidFill>
              </a:rPr>
              <a:t>Source and Format</a:t>
            </a:r>
            <a:endParaRPr b="1">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8"/>
          <p:cNvSpPr/>
          <p:nvPr/>
        </p:nvSpPr>
        <p:spPr>
          <a:xfrm>
            <a:off x="0" y="0"/>
            <a:ext cx="9144000" cy="1058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ld Standard TT"/>
              <a:ea typeface="Old Standard TT"/>
              <a:cs typeface="Old Standard TT"/>
              <a:sym typeface="Old Standard TT"/>
            </a:endParaRPr>
          </a:p>
        </p:txBody>
      </p:sp>
      <p:sp>
        <p:nvSpPr>
          <p:cNvPr id="96" name="Google Shape;96;p18"/>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6667"/>
              <a:buFont typeface="Arial"/>
              <a:buNone/>
            </a:pPr>
            <a:r>
              <a:rPr b="1" lang="en">
                <a:solidFill>
                  <a:schemeClr val="lt1"/>
                </a:solidFill>
              </a:rPr>
              <a:t>Size </a:t>
            </a:r>
            <a:endParaRPr b="1">
              <a:solidFill>
                <a:schemeClr val="lt1"/>
              </a:solidFill>
            </a:endParaRPr>
          </a:p>
        </p:txBody>
      </p:sp>
      <p:sp>
        <p:nvSpPr>
          <p:cNvPr id="97" name="Google Shape;97;p18"/>
          <p:cNvSpPr txBox="1"/>
          <p:nvPr>
            <p:ph idx="2" type="body"/>
          </p:nvPr>
        </p:nvSpPr>
        <p:spPr>
          <a:xfrm>
            <a:off x="0" y="1153600"/>
            <a:ext cx="3555300" cy="3990000"/>
          </a:xfrm>
          <a:prstGeom prst="rect">
            <a:avLst/>
          </a:prstGeom>
        </p:spPr>
        <p:txBody>
          <a:bodyPr anchorCtr="0" anchor="t" bIns="91425" lIns="91425" spcFirstLastPara="1" rIns="91425" wrap="square" tIns="91425">
            <a:normAutofit lnSpcReduction="10000"/>
          </a:bodyPr>
          <a:lstStyle/>
          <a:p>
            <a:pPr indent="-355600" lvl="0" marL="457200" rtl="0" algn="l">
              <a:spcBef>
                <a:spcPts val="0"/>
              </a:spcBef>
              <a:spcAft>
                <a:spcPts val="0"/>
              </a:spcAft>
              <a:buSzPts val="2000"/>
              <a:buChar char="●"/>
            </a:pPr>
            <a:r>
              <a:rPr b="1" lang="en" sz="2000"/>
              <a:t>Size:</a:t>
            </a:r>
            <a:endParaRPr b="1" sz="2000"/>
          </a:p>
          <a:p>
            <a:pPr indent="-330200" lvl="1" marL="914400" rtl="0" algn="l">
              <a:spcBef>
                <a:spcPts val="1000"/>
              </a:spcBef>
              <a:spcAft>
                <a:spcPts val="0"/>
              </a:spcAft>
              <a:buSzPts val="1600"/>
              <a:buChar char="○"/>
            </a:pPr>
            <a:r>
              <a:rPr lang="en" sz="1600"/>
              <a:t>CoffeeShops.csv</a:t>
            </a:r>
            <a:endParaRPr sz="1600"/>
          </a:p>
          <a:p>
            <a:pPr indent="-317500" lvl="2" marL="1371600" rtl="0" algn="l">
              <a:spcBef>
                <a:spcPts val="0"/>
              </a:spcBef>
              <a:spcAft>
                <a:spcPts val="0"/>
              </a:spcAft>
              <a:buSzPts val="1400"/>
              <a:buChar char="■"/>
            </a:pPr>
            <a:r>
              <a:rPr lang="en" sz="1400"/>
              <a:t>17 x 56</a:t>
            </a:r>
            <a:endParaRPr sz="1400"/>
          </a:p>
          <a:p>
            <a:pPr indent="-330200" lvl="1" marL="914400" rtl="0" algn="l">
              <a:spcBef>
                <a:spcPts val="0"/>
              </a:spcBef>
              <a:spcAft>
                <a:spcPts val="0"/>
              </a:spcAft>
              <a:buSzPts val="1600"/>
              <a:buChar char="○"/>
            </a:pPr>
            <a:r>
              <a:rPr lang="en" sz="1600"/>
              <a:t>CoffeeShopCoffeeBrand.csv</a:t>
            </a:r>
            <a:endParaRPr sz="1600"/>
          </a:p>
          <a:p>
            <a:pPr indent="-317500" lvl="2" marL="1371600" rtl="0" algn="l">
              <a:spcBef>
                <a:spcPts val="0"/>
              </a:spcBef>
              <a:spcAft>
                <a:spcPts val="0"/>
              </a:spcAft>
              <a:buSzPts val="1400"/>
              <a:buChar char="■"/>
            </a:pPr>
            <a:r>
              <a:rPr lang="en" sz="1400"/>
              <a:t>2 x 60</a:t>
            </a:r>
            <a:endParaRPr sz="1400"/>
          </a:p>
          <a:p>
            <a:pPr indent="-330200" lvl="1" marL="914400" rtl="0" algn="l">
              <a:spcBef>
                <a:spcPts val="0"/>
              </a:spcBef>
              <a:spcAft>
                <a:spcPts val="0"/>
              </a:spcAft>
              <a:buSzPts val="1600"/>
              <a:buChar char="○"/>
            </a:pPr>
            <a:r>
              <a:rPr lang="en" sz="1600"/>
              <a:t>CoffeeBeans.csv</a:t>
            </a:r>
            <a:endParaRPr sz="1600"/>
          </a:p>
          <a:p>
            <a:pPr indent="-317500" lvl="2" marL="1371600" rtl="0" algn="l">
              <a:spcBef>
                <a:spcPts val="0"/>
              </a:spcBef>
              <a:spcAft>
                <a:spcPts val="0"/>
              </a:spcAft>
              <a:buSzPts val="1400"/>
              <a:buChar char="■"/>
            </a:pPr>
            <a:r>
              <a:rPr lang="en" sz="1400"/>
              <a:t>12 x 530</a:t>
            </a:r>
            <a:endParaRPr sz="1400"/>
          </a:p>
          <a:p>
            <a:pPr indent="-330200" lvl="1" marL="914400" rtl="0" algn="l">
              <a:spcBef>
                <a:spcPts val="0"/>
              </a:spcBef>
              <a:spcAft>
                <a:spcPts val="0"/>
              </a:spcAft>
              <a:buSzPts val="1600"/>
              <a:buChar char="○"/>
            </a:pPr>
            <a:r>
              <a:rPr lang="en" sz="1600"/>
              <a:t>IcedLatteCost.csv</a:t>
            </a:r>
            <a:endParaRPr sz="1600"/>
          </a:p>
          <a:p>
            <a:pPr indent="-317500" lvl="2" marL="1371600" rtl="0" algn="l">
              <a:spcBef>
                <a:spcPts val="0"/>
              </a:spcBef>
              <a:spcAft>
                <a:spcPts val="0"/>
              </a:spcAft>
              <a:buSzPts val="1400"/>
              <a:buChar char="■"/>
            </a:pPr>
            <a:r>
              <a:rPr lang="en" sz="1400"/>
              <a:t>6 x 100</a:t>
            </a:r>
            <a:endParaRPr sz="1400"/>
          </a:p>
          <a:p>
            <a:pPr indent="-330200" lvl="1" marL="914400" rtl="0" algn="l">
              <a:spcBef>
                <a:spcPts val="0"/>
              </a:spcBef>
              <a:spcAft>
                <a:spcPts val="0"/>
              </a:spcAft>
              <a:buSzPts val="1600"/>
              <a:buChar char="○"/>
            </a:pPr>
            <a:r>
              <a:rPr lang="en" sz="1600"/>
              <a:t>Milk.csv</a:t>
            </a:r>
            <a:endParaRPr sz="1600"/>
          </a:p>
          <a:p>
            <a:pPr indent="-317500" lvl="2" marL="1371600" rtl="0" algn="l">
              <a:spcBef>
                <a:spcPts val="0"/>
              </a:spcBef>
              <a:spcAft>
                <a:spcPts val="0"/>
              </a:spcAft>
              <a:buSzPts val="1400"/>
              <a:buChar char="■"/>
            </a:pPr>
            <a:r>
              <a:rPr lang="en" sz="1400"/>
              <a:t>10 x 90</a:t>
            </a:r>
            <a:endParaRPr sz="1400"/>
          </a:p>
          <a:p>
            <a:pPr indent="-330200" lvl="1" marL="914400" rtl="0" algn="l">
              <a:spcBef>
                <a:spcPts val="0"/>
              </a:spcBef>
              <a:spcAft>
                <a:spcPts val="0"/>
              </a:spcAft>
              <a:buSzPts val="1600"/>
              <a:buChar char="○"/>
            </a:pPr>
            <a:r>
              <a:rPr lang="en" sz="1600"/>
              <a:t>VanillaSyrups.csv</a:t>
            </a:r>
            <a:endParaRPr sz="1600"/>
          </a:p>
          <a:p>
            <a:pPr indent="-317500" lvl="2" marL="1371600" rtl="0" algn="l">
              <a:spcBef>
                <a:spcPts val="0"/>
              </a:spcBef>
              <a:spcAft>
                <a:spcPts val="0"/>
              </a:spcAft>
              <a:buSzPts val="1400"/>
              <a:buChar char="■"/>
            </a:pPr>
            <a:r>
              <a:rPr lang="en" sz="1400"/>
              <a:t>9 x 21</a:t>
            </a:r>
            <a:endParaRPr sz="1400"/>
          </a:p>
          <a:p>
            <a:pPr indent="-330200" lvl="1" marL="914400" rtl="0" algn="l">
              <a:spcBef>
                <a:spcPts val="0"/>
              </a:spcBef>
              <a:spcAft>
                <a:spcPts val="0"/>
              </a:spcAft>
              <a:buSzPts val="1600"/>
              <a:buChar char="○"/>
            </a:pPr>
            <a:r>
              <a:rPr lang="en" sz="1600"/>
              <a:t>EspressoMachines.csv</a:t>
            </a:r>
            <a:endParaRPr sz="1600"/>
          </a:p>
          <a:p>
            <a:pPr indent="-317500" lvl="2" marL="1371600" rtl="0" algn="l">
              <a:spcBef>
                <a:spcPts val="0"/>
              </a:spcBef>
              <a:spcAft>
                <a:spcPts val="1000"/>
              </a:spcAft>
              <a:buSzPts val="1400"/>
              <a:buChar char="■"/>
            </a:pPr>
            <a:r>
              <a:rPr lang="en" sz="1400"/>
              <a:t>7 x 37</a:t>
            </a:r>
            <a:endParaRPr sz="1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01" name="Shape 101"/>
        <p:cNvGrpSpPr/>
        <p:nvPr/>
      </p:nvGrpSpPr>
      <p:grpSpPr>
        <a:xfrm>
          <a:off x="0" y="0"/>
          <a:ext cx="0" cy="0"/>
          <a:chOff x="0" y="0"/>
          <a:chExt cx="0" cy="0"/>
        </a:xfrm>
      </p:grpSpPr>
      <p:sp>
        <p:nvSpPr>
          <p:cNvPr id="102" name="Google Shape;102;p19"/>
          <p:cNvSpPr txBox="1"/>
          <p:nvPr>
            <p:ph type="title"/>
          </p:nvPr>
        </p:nvSpPr>
        <p:spPr>
          <a:xfrm>
            <a:off x="168650" y="4518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6667"/>
              <a:buFont typeface="Arial"/>
              <a:buNone/>
            </a:pPr>
            <a:r>
              <a:rPr b="1" lang="en">
                <a:solidFill>
                  <a:schemeClr val="lt1"/>
                </a:solidFill>
              </a:rPr>
              <a:t>Model</a:t>
            </a:r>
            <a:endParaRPr b="1">
              <a:solidFill>
                <a:schemeClr val="lt1"/>
              </a:solidFill>
            </a:endParaRPr>
          </a:p>
        </p:txBody>
      </p:sp>
      <p:pic>
        <p:nvPicPr>
          <p:cNvPr id="103" name="Google Shape;103;p19"/>
          <p:cNvPicPr preferRelativeResize="0"/>
          <p:nvPr/>
        </p:nvPicPr>
        <p:blipFill>
          <a:blip r:embed="rId3">
            <a:alphaModFix/>
          </a:blip>
          <a:stretch>
            <a:fillRect/>
          </a:stretch>
        </p:blipFill>
        <p:spPr>
          <a:xfrm>
            <a:off x="1397725" y="0"/>
            <a:ext cx="7746275"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0"/>
          <p:cNvSpPr/>
          <p:nvPr/>
        </p:nvSpPr>
        <p:spPr>
          <a:xfrm>
            <a:off x="0" y="0"/>
            <a:ext cx="9144000" cy="1058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ld Standard TT"/>
              <a:ea typeface="Old Standard TT"/>
              <a:cs typeface="Old Standard TT"/>
              <a:sym typeface="Old Standard TT"/>
            </a:endParaRPr>
          </a:p>
        </p:txBody>
      </p:sp>
      <p:sp>
        <p:nvSpPr>
          <p:cNvPr id="109" name="Google Shape;109;p20"/>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chemeClr val="lt1"/>
                </a:solidFill>
              </a:rPr>
              <a:t>Key fields and Limitations</a:t>
            </a:r>
            <a:endParaRPr b="1">
              <a:solidFill>
                <a:schemeClr val="lt1"/>
              </a:solidFill>
            </a:endParaRPr>
          </a:p>
        </p:txBody>
      </p:sp>
      <p:sp>
        <p:nvSpPr>
          <p:cNvPr id="110" name="Google Shape;110;p20"/>
          <p:cNvSpPr txBox="1"/>
          <p:nvPr>
            <p:ph idx="2" type="body"/>
          </p:nvPr>
        </p:nvSpPr>
        <p:spPr>
          <a:xfrm>
            <a:off x="311700" y="1153600"/>
            <a:ext cx="3524700" cy="33972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SzPts val="2000"/>
              <a:buChar char="●"/>
            </a:pPr>
            <a:r>
              <a:rPr b="1" lang="en" sz="2000"/>
              <a:t>Key fields:</a:t>
            </a:r>
            <a:endParaRPr b="1" sz="2000"/>
          </a:p>
          <a:p>
            <a:pPr indent="-330200" lvl="1" marL="914400" rtl="0" algn="l">
              <a:spcBef>
                <a:spcPts val="1000"/>
              </a:spcBef>
              <a:spcAft>
                <a:spcPts val="0"/>
              </a:spcAft>
              <a:buSzPts val="1600"/>
              <a:buChar char="○"/>
            </a:pPr>
            <a:r>
              <a:rPr lang="en" sz="1600"/>
              <a:t>Title</a:t>
            </a:r>
            <a:endParaRPr sz="1600"/>
          </a:p>
          <a:p>
            <a:pPr indent="-330200" lvl="1" marL="914400" rtl="0" algn="l">
              <a:spcBef>
                <a:spcPts val="0"/>
              </a:spcBef>
              <a:spcAft>
                <a:spcPts val="0"/>
              </a:spcAft>
              <a:buSzPts val="1600"/>
              <a:buChar char="○"/>
            </a:pPr>
            <a:r>
              <a:rPr lang="en" sz="1600"/>
              <a:t>Brand</a:t>
            </a:r>
            <a:endParaRPr sz="1600"/>
          </a:p>
          <a:p>
            <a:pPr indent="-330200" lvl="1" marL="914400" rtl="0" algn="l">
              <a:spcBef>
                <a:spcPts val="0"/>
              </a:spcBef>
              <a:spcAft>
                <a:spcPts val="0"/>
              </a:spcAft>
              <a:buSzPts val="1600"/>
              <a:buChar char="○"/>
            </a:pPr>
            <a:r>
              <a:rPr lang="en" sz="1600"/>
              <a:t>Price</a:t>
            </a:r>
            <a:endParaRPr sz="1600"/>
          </a:p>
          <a:p>
            <a:pPr indent="-330200" lvl="1" marL="914400" rtl="0" algn="l">
              <a:spcBef>
                <a:spcPts val="0"/>
              </a:spcBef>
              <a:spcAft>
                <a:spcPts val="0"/>
              </a:spcAft>
              <a:buSzPts val="1600"/>
              <a:buChar char="○"/>
            </a:pPr>
            <a:r>
              <a:rPr lang="en" sz="1600"/>
              <a:t>Oz</a:t>
            </a:r>
            <a:endParaRPr sz="1600"/>
          </a:p>
          <a:p>
            <a:pPr indent="-330200" lvl="1" marL="914400" rtl="0" algn="l">
              <a:spcBef>
                <a:spcPts val="0"/>
              </a:spcBef>
              <a:spcAft>
                <a:spcPts val="0"/>
              </a:spcAft>
              <a:buSzPts val="1600"/>
              <a:buChar char="○"/>
            </a:pPr>
            <a:r>
              <a:rPr lang="en" sz="1600"/>
              <a:t>Rating</a:t>
            </a:r>
            <a:endParaRPr sz="1600"/>
          </a:p>
          <a:p>
            <a:pPr indent="-330200" lvl="1" marL="914400" rtl="0" algn="l">
              <a:spcBef>
                <a:spcPts val="0"/>
              </a:spcBef>
              <a:spcAft>
                <a:spcPts val="0"/>
              </a:spcAft>
              <a:buSzPts val="1600"/>
              <a:buChar char="○"/>
            </a:pPr>
            <a:r>
              <a:rPr lang="en" sz="1600"/>
              <a:t>NumberOfRatings</a:t>
            </a:r>
            <a:endParaRPr sz="1600"/>
          </a:p>
        </p:txBody>
      </p:sp>
      <p:sp>
        <p:nvSpPr>
          <p:cNvPr id="111" name="Google Shape;111;p20"/>
          <p:cNvSpPr txBox="1"/>
          <p:nvPr>
            <p:ph idx="2" type="body"/>
          </p:nvPr>
        </p:nvSpPr>
        <p:spPr>
          <a:xfrm>
            <a:off x="4234900" y="1153600"/>
            <a:ext cx="3079500" cy="33972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SzPts val="2000"/>
              <a:buChar char="●"/>
            </a:pPr>
            <a:r>
              <a:rPr b="1" lang="en" sz="2000"/>
              <a:t>Limitations:</a:t>
            </a:r>
            <a:endParaRPr b="1" sz="2000"/>
          </a:p>
          <a:p>
            <a:pPr indent="-330200" lvl="1" marL="914400" rtl="0" algn="l">
              <a:spcBef>
                <a:spcPts val="1000"/>
              </a:spcBef>
              <a:spcAft>
                <a:spcPts val="0"/>
              </a:spcAft>
              <a:buSzPts val="1600"/>
              <a:buChar char="○"/>
            </a:pPr>
            <a:r>
              <a:rPr lang="en" sz="1600"/>
              <a:t>Biased</a:t>
            </a:r>
            <a:endParaRPr sz="1600"/>
          </a:p>
          <a:p>
            <a:pPr indent="-330200" lvl="1" marL="914400" rtl="0" algn="l">
              <a:spcBef>
                <a:spcPts val="0"/>
              </a:spcBef>
              <a:spcAft>
                <a:spcPts val="0"/>
              </a:spcAft>
              <a:buSzPts val="1600"/>
              <a:buChar char="○"/>
            </a:pPr>
            <a:r>
              <a:rPr lang="en" sz="1600"/>
              <a:t>Missing data</a:t>
            </a:r>
            <a:endParaRPr sz="16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1"/>
          <p:cNvSpPr txBox="1"/>
          <p:nvPr>
            <p:ph type="title"/>
          </p:nvPr>
        </p:nvSpPr>
        <p:spPr>
          <a:xfrm>
            <a:off x="490250" y="526350"/>
            <a:ext cx="56040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Questions and Metrics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2"/>
          <p:cNvSpPr/>
          <p:nvPr/>
        </p:nvSpPr>
        <p:spPr>
          <a:xfrm>
            <a:off x="0" y="0"/>
            <a:ext cx="9144000" cy="1058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ld Standard TT"/>
              <a:ea typeface="Old Standard TT"/>
              <a:cs typeface="Old Standard TT"/>
              <a:sym typeface="Old Standard TT"/>
            </a:endParaRPr>
          </a:p>
        </p:txBody>
      </p:sp>
      <p:sp>
        <p:nvSpPr>
          <p:cNvPr id="122" name="Google Shape;122;p22"/>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6667"/>
              <a:buFont typeface="Arial"/>
              <a:buNone/>
            </a:pPr>
            <a:r>
              <a:rPr b="1" lang="en">
                <a:solidFill>
                  <a:schemeClr val="lt1"/>
                </a:solidFill>
              </a:rPr>
              <a:t>Questions</a:t>
            </a:r>
            <a:endParaRPr b="1">
              <a:solidFill>
                <a:schemeClr val="lt1"/>
              </a:solidFill>
            </a:endParaRPr>
          </a:p>
        </p:txBody>
      </p:sp>
      <p:sp>
        <p:nvSpPr>
          <p:cNvPr id="123" name="Google Shape;123;p22"/>
          <p:cNvSpPr txBox="1"/>
          <p:nvPr>
            <p:ph idx="1" type="body"/>
          </p:nvPr>
        </p:nvSpPr>
        <p:spPr>
          <a:xfrm>
            <a:off x="311700" y="1228800"/>
            <a:ext cx="8625300" cy="39147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b="1" lang="en" sz="2000"/>
              <a:t>Highest and lowest weighted rated coffee shop?</a:t>
            </a:r>
            <a:endParaRPr b="1" sz="2000"/>
          </a:p>
          <a:p>
            <a:pPr indent="-330200" lvl="1" marL="914400" rtl="0" algn="l">
              <a:spcBef>
                <a:spcPts val="0"/>
              </a:spcBef>
              <a:spcAft>
                <a:spcPts val="0"/>
              </a:spcAft>
              <a:buSzPts val="1600"/>
              <a:buChar char="○"/>
            </a:pPr>
            <a:r>
              <a:rPr lang="en" sz="1600"/>
              <a:t>Hours?</a:t>
            </a:r>
            <a:endParaRPr sz="1600"/>
          </a:p>
          <a:p>
            <a:pPr indent="-330200" lvl="1" marL="914400" rtl="0" algn="l">
              <a:spcBef>
                <a:spcPts val="0"/>
              </a:spcBef>
              <a:spcAft>
                <a:spcPts val="0"/>
              </a:spcAft>
              <a:buSzPts val="1600"/>
              <a:buChar char="○"/>
            </a:pPr>
            <a:r>
              <a:rPr lang="en" sz="1600"/>
              <a:t>How many?</a:t>
            </a:r>
            <a:endParaRPr sz="1600"/>
          </a:p>
          <a:p>
            <a:pPr indent="-330200" lvl="1" marL="914400" rtl="0" algn="l">
              <a:spcBef>
                <a:spcPts val="0"/>
              </a:spcBef>
              <a:spcAft>
                <a:spcPts val="0"/>
              </a:spcAft>
              <a:buSzPts val="1600"/>
              <a:buChar char="○"/>
            </a:pPr>
            <a:r>
              <a:rPr lang="en" sz="1600"/>
              <a:t>Cost?</a:t>
            </a:r>
            <a:endParaRPr sz="1600"/>
          </a:p>
          <a:p>
            <a:pPr indent="-330200" lvl="1" marL="914400" rtl="0" algn="l">
              <a:spcBef>
                <a:spcPts val="0"/>
              </a:spcBef>
              <a:spcAft>
                <a:spcPts val="0"/>
              </a:spcAft>
              <a:buSzPts val="1600"/>
              <a:buChar char="○"/>
            </a:pPr>
            <a:r>
              <a:rPr lang="en" sz="1600"/>
              <a:t>Drive thru?</a:t>
            </a:r>
            <a:endParaRPr sz="1600"/>
          </a:p>
          <a:p>
            <a:pPr indent="-330200" lvl="1" marL="914400" rtl="0" algn="l">
              <a:spcBef>
                <a:spcPts val="0"/>
              </a:spcBef>
              <a:spcAft>
                <a:spcPts val="0"/>
              </a:spcAft>
              <a:buSzPts val="1600"/>
              <a:buChar char="○"/>
            </a:pPr>
            <a:r>
              <a:rPr lang="en" sz="1600"/>
              <a:t>Coffee brand?</a:t>
            </a:r>
            <a:endParaRPr sz="1600"/>
          </a:p>
          <a:p>
            <a:pPr indent="0" lvl="0" marL="457200" rtl="0" algn="l">
              <a:spcBef>
                <a:spcPts val="1000"/>
              </a:spcBef>
              <a:spcAft>
                <a:spcPts val="0"/>
              </a:spcAft>
              <a:buNone/>
            </a:pPr>
            <a:r>
              <a:t/>
            </a:r>
            <a:endParaRPr sz="1400"/>
          </a:p>
          <a:p>
            <a:pPr indent="0" lvl="0" marL="0" rtl="0" algn="l">
              <a:spcBef>
                <a:spcPts val="1000"/>
              </a:spcBef>
              <a:spcAft>
                <a:spcPts val="1200"/>
              </a:spcAft>
              <a:buNone/>
            </a:pPr>
            <a:r>
              <a:t/>
            </a:r>
            <a:endParaRPr sz="1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3"/>
          <p:cNvSpPr/>
          <p:nvPr/>
        </p:nvSpPr>
        <p:spPr>
          <a:xfrm>
            <a:off x="0" y="0"/>
            <a:ext cx="9144000" cy="1058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ld Standard TT"/>
              <a:ea typeface="Old Standard TT"/>
              <a:cs typeface="Old Standard TT"/>
              <a:sym typeface="Old Standard TT"/>
            </a:endParaRPr>
          </a:p>
        </p:txBody>
      </p:sp>
      <p:sp>
        <p:nvSpPr>
          <p:cNvPr id="129" name="Google Shape;129;p23"/>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chemeClr val="lt1"/>
                </a:solidFill>
              </a:rPr>
              <a:t>Questions</a:t>
            </a:r>
            <a:endParaRPr b="1">
              <a:solidFill>
                <a:schemeClr val="lt1"/>
              </a:solidFill>
            </a:endParaRPr>
          </a:p>
        </p:txBody>
      </p:sp>
      <p:sp>
        <p:nvSpPr>
          <p:cNvPr id="130" name="Google Shape;130;p23"/>
          <p:cNvSpPr txBox="1"/>
          <p:nvPr>
            <p:ph idx="1" type="body"/>
          </p:nvPr>
        </p:nvSpPr>
        <p:spPr>
          <a:xfrm>
            <a:off x="311700" y="1058225"/>
            <a:ext cx="8520600" cy="39147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b="1" lang="en" sz="2000"/>
              <a:t>Who sales the cheapest and most expensive vanilla latte?</a:t>
            </a:r>
            <a:endParaRPr b="1" sz="2000"/>
          </a:p>
          <a:p>
            <a:pPr indent="0" lvl="0" marL="0" rtl="0" algn="l">
              <a:spcBef>
                <a:spcPts val="1000"/>
              </a:spcBef>
              <a:spcAft>
                <a:spcPts val="0"/>
              </a:spcAft>
              <a:buNone/>
            </a:pPr>
            <a:r>
              <a:t/>
            </a:r>
            <a:endParaRPr b="1" sz="1600"/>
          </a:p>
          <a:p>
            <a:pPr indent="0" lvl="0" marL="0" rtl="0" algn="l">
              <a:spcBef>
                <a:spcPts val="1000"/>
              </a:spcBef>
              <a:spcAft>
                <a:spcPts val="0"/>
              </a:spcAft>
              <a:buNone/>
            </a:pPr>
            <a:r>
              <a:t/>
            </a:r>
            <a:endParaRPr b="1" sz="1600"/>
          </a:p>
          <a:p>
            <a:pPr indent="0" lvl="0" marL="0" rtl="0" algn="l">
              <a:spcBef>
                <a:spcPts val="1000"/>
              </a:spcBef>
              <a:spcAft>
                <a:spcPts val="0"/>
              </a:spcAft>
              <a:buNone/>
            </a:pPr>
            <a:r>
              <a:t/>
            </a:r>
            <a:endParaRPr b="1" sz="1600"/>
          </a:p>
          <a:p>
            <a:pPr indent="-355600" lvl="0" marL="457200" rtl="0" algn="l">
              <a:spcBef>
                <a:spcPts val="1000"/>
              </a:spcBef>
              <a:spcAft>
                <a:spcPts val="0"/>
              </a:spcAft>
              <a:buSzPts val="2000"/>
              <a:buChar char="●"/>
            </a:pPr>
            <a:r>
              <a:rPr b="1" lang="en" sz="2000"/>
              <a:t>What is the cheapest local coffee bean?</a:t>
            </a:r>
            <a:endParaRPr b="1" sz="2000"/>
          </a:p>
          <a:p>
            <a:pPr indent="-330200" lvl="1" marL="914400" rtl="0" algn="l">
              <a:spcBef>
                <a:spcPts val="0"/>
              </a:spcBef>
              <a:spcAft>
                <a:spcPts val="0"/>
              </a:spcAft>
              <a:buSzPts val="1600"/>
              <a:buChar char="○"/>
            </a:pPr>
            <a:r>
              <a:rPr lang="en" sz="1600"/>
              <a:t>Origin?</a:t>
            </a:r>
            <a:endParaRPr sz="1600"/>
          </a:p>
          <a:p>
            <a:pPr indent="-330200" lvl="1" marL="914400" rtl="0" algn="l">
              <a:spcBef>
                <a:spcPts val="0"/>
              </a:spcBef>
              <a:spcAft>
                <a:spcPts val="0"/>
              </a:spcAft>
              <a:buSzPts val="1600"/>
              <a:buChar char="○"/>
            </a:pPr>
            <a:r>
              <a:rPr lang="en" sz="1600"/>
              <a:t>Roast?</a:t>
            </a:r>
            <a:endParaRPr sz="1600"/>
          </a:p>
          <a:p>
            <a:pPr indent="-330200" lvl="1" marL="914400" rtl="0" algn="l">
              <a:spcBef>
                <a:spcPts val="0"/>
              </a:spcBef>
              <a:spcAft>
                <a:spcPts val="0"/>
              </a:spcAft>
              <a:buSzPts val="1600"/>
              <a:buChar char="○"/>
            </a:pPr>
            <a:r>
              <a:rPr lang="en" sz="1600"/>
              <a:t>Process?</a:t>
            </a:r>
            <a:endParaRPr sz="1600"/>
          </a:p>
          <a:p>
            <a:pPr indent="-330200" lvl="1" marL="914400" rtl="0" algn="l">
              <a:spcBef>
                <a:spcPts val="0"/>
              </a:spcBef>
              <a:spcAft>
                <a:spcPts val="0"/>
              </a:spcAft>
              <a:buSzPts val="1600"/>
              <a:buChar char="○"/>
            </a:pPr>
            <a:r>
              <a:rPr lang="en" sz="1600"/>
              <a:t>Tasting Notes?</a:t>
            </a:r>
            <a:endParaRPr b="1" sz="1800"/>
          </a:p>
          <a:p>
            <a:pPr indent="0" lvl="0" marL="0" rtl="0" algn="l">
              <a:spcBef>
                <a:spcPts val="1000"/>
              </a:spcBef>
              <a:spcAft>
                <a:spcPts val="1200"/>
              </a:spcAft>
              <a:buNone/>
            </a:pPr>
            <a:r>
              <a:t/>
            </a:r>
            <a:endParaRPr sz="16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4"/>
          <p:cNvSpPr/>
          <p:nvPr/>
        </p:nvSpPr>
        <p:spPr>
          <a:xfrm>
            <a:off x="0" y="0"/>
            <a:ext cx="9144000" cy="1058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ld Standard TT"/>
              <a:ea typeface="Old Standard TT"/>
              <a:cs typeface="Old Standard TT"/>
              <a:sym typeface="Old Standard TT"/>
            </a:endParaRPr>
          </a:p>
        </p:txBody>
      </p:sp>
      <p:sp>
        <p:nvSpPr>
          <p:cNvPr id="136" name="Google Shape;136;p24"/>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chemeClr val="lt1"/>
                </a:solidFill>
              </a:rPr>
              <a:t>Questions</a:t>
            </a:r>
            <a:endParaRPr b="1">
              <a:solidFill>
                <a:schemeClr val="lt1"/>
              </a:solidFill>
            </a:endParaRPr>
          </a:p>
        </p:txBody>
      </p:sp>
      <p:sp>
        <p:nvSpPr>
          <p:cNvPr id="137" name="Google Shape;137;p24"/>
          <p:cNvSpPr txBox="1"/>
          <p:nvPr>
            <p:ph idx="2" type="body"/>
          </p:nvPr>
        </p:nvSpPr>
        <p:spPr>
          <a:xfrm>
            <a:off x="311700" y="1058225"/>
            <a:ext cx="8520600" cy="39147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SzPts val="2000"/>
              <a:buChar char="●"/>
            </a:pPr>
            <a:r>
              <a:rPr b="1" lang="en" sz="2000"/>
              <a:t>What is the cheapest and highest weighted rated espresso machine, milk, and vanilla syrup?</a:t>
            </a:r>
            <a:endParaRPr b="1" sz="2000"/>
          </a:p>
          <a:p>
            <a:pPr indent="0" lvl="0" marL="457200" rtl="0" algn="l">
              <a:spcBef>
                <a:spcPts val="1000"/>
              </a:spcBef>
              <a:spcAft>
                <a:spcPts val="0"/>
              </a:spcAft>
              <a:buNone/>
            </a:pPr>
            <a:r>
              <a:t/>
            </a:r>
            <a:endParaRPr b="1" sz="2000"/>
          </a:p>
          <a:p>
            <a:pPr indent="-355600" lvl="0" marL="457200" rtl="0" algn="l">
              <a:spcBef>
                <a:spcPts val="1000"/>
              </a:spcBef>
              <a:spcAft>
                <a:spcPts val="0"/>
              </a:spcAft>
              <a:buSzPts val="2000"/>
              <a:buChar char="●"/>
            </a:pPr>
            <a:r>
              <a:rPr b="1" lang="en" sz="2000"/>
              <a:t>Is coffee cheaper to make at home with the cheapest espresso machine, milk, vanilla syrup, and Okc coffee bean?</a:t>
            </a:r>
            <a:endParaRPr b="1" sz="2000"/>
          </a:p>
          <a:p>
            <a:pPr indent="0" lvl="0" marL="0" rtl="0" algn="l">
              <a:spcBef>
                <a:spcPts val="1000"/>
              </a:spcBef>
              <a:spcAft>
                <a:spcPts val="1200"/>
              </a:spcAft>
              <a:buNone/>
            </a:pPr>
            <a:r>
              <a:t/>
            </a:r>
            <a:endParaRPr sz="16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5"/>
          <p:cNvSpPr/>
          <p:nvPr/>
        </p:nvSpPr>
        <p:spPr>
          <a:xfrm>
            <a:off x="0" y="0"/>
            <a:ext cx="9144000" cy="1058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ld Standard TT"/>
              <a:ea typeface="Old Standard TT"/>
              <a:cs typeface="Old Standard TT"/>
              <a:sym typeface="Old Standard TT"/>
            </a:endParaRPr>
          </a:p>
        </p:txBody>
      </p:sp>
      <p:sp>
        <p:nvSpPr>
          <p:cNvPr id="143" name="Google Shape;143;p25"/>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6667"/>
              <a:buFont typeface="Arial"/>
              <a:buNone/>
            </a:pPr>
            <a:r>
              <a:rPr b="1" lang="en">
                <a:solidFill>
                  <a:schemeClr val="lt1"/>
                </a:solidFill>
              </a:rPr>
              <a:t>Metrics</a:t>
            </a:r>
            <a:endParaRPr b="1">
              <a:solidFill>
                <a:schemeClr val="lt1"/>
              </a:solidFill>
            </a:endParaRPr>
          </a:p>
        </p:txBody>
      </p:sp>
      <p:sp>
        <p:nvSpPr>
          <p:cNvPr id="144" name="Google Shape;144;p25"/>
          <p:cNvSpPr txBox="1"/>
          <p:nvPr>
            <p:ph idx="1" type="body"/>
          </p:nvPr>
        </p:nvSpPr>
        <p:spPr>
          <a:xfrm>
            <a:off x="114150" y="1194475"/>
            <a:ext cx="3999900" cy="39147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b="1" lang="en" sz="1600"/>
              <a:t>Price per Oz</a:t>
            </a:r>
            <a:r>
              <a:rPr lang="en" sz="1600"/>
              <a:t> (Oz/Price)</a:t>
            </a:r>
            <a:endParaRPr sz="1600"/>
          </a:p>
          <a:p>
            <a:pPr indent="-330200" lvl="0" marL="457200" rtl="0" algn="l">
              <a:spcBef>
                <a:spcPts val="1000"/>
              </a:spcBef>
              <a:spcAft>
                <a:spcPts val="0"/>
              </a:spcAft>
              <a:buSzPts val="1600"/>
              <a:buChar char="●"/>
            </a:pPr>
            <a:r>
              <a:rPr b="1" lang="en" sz="1600"/>
              <a:t>Average</a:t>
            </a:r>
            <a:r>
              <a:rPr lang="en" sz="1600"/>
              <a:t> </a:t>
            </a:r>
            <a:endParaRPr sz="1600"/>
          </a:p>
          <a:p>
            <a:pPr indent="-330200" lvl="0" marL="457200" rtl="0" algn="l">
              <a:spcBef>
                <a:spcPts val="1000"/>
              </a:spcBef>
              <a:spcAft>
                <a:spcPts val="0"/>
              </a:spcAft>
              <a:buSzPts val="1600"/>
              <a:buChar char="●"/>
            </a:pPr>
            <a:r>
              <a:rPr b="1" lang="en" sz="1600"/>
              <a:t>Minimum</a:t>
            </a:r>
            <a:endParaRPr b="1" sz="1600"/>
          </a:p>
          <a:p>
            <a:pPr indent="-330200" lvl="0" marL="457200" rtl="0" algn="l">
              <a:spcBef>
                <a:spcPts val="1000"/>
              </a:spcBef>
              <a:spcAft>
                <a:spcPts val="0"/>
              </a:spcAft>
              <a:buSzPts val="1600"/>
              <a:buChar char="●"/>
            </a:pPr>
            <a:r>
              <a:rPr b="1" lang="en" sz="1600"/>
              <a:t>Maximum </a:t>
            </a:r>
            <a:endParaRPr b="1" sz="1600"/>
          </a:p>
          <a:p>
            <a:pPr indent="-330200" lvl="0" marL="457200" rtl="0" algn="l">
              <a:spcBef>
                <a:spcPts val="1000"/>
              </a:spcBef>
              <a:spcAft>
                <a:spcPts val="0"/>
              </a:spcAft>
              <a:buSzPts val="1600"/>
              <a:buChar char="●"/>
            </a:pPr>
            <a:r>
              <a:rPr b="1" lang="en" sz="1600"/>
              <a:t>Total</a:t>
            </a:r>
            <a:endParaRPr b="1" sz="1600"/>
          </a:p>
          <a:p>
            <a:pPr indent="-330200" lvl="0" marL="457200" rtl="0" algn="l">
              <a:spcBef>
                <a:spcPts val="1000"/>
              </a:spcBef>
              <a:spcAft>
                <a:spcPts val="0"/>
              </a:spcAft>
              <a:buSzPts val="1600"/>
              <a:buChar char="●"/>
            </a:pPr>
            <a:r>
              <a:rPr b="1" lang="en" sz="1600"/>
              <a:t>Comparisons</a:t>
            </a:r>
            <a:endParaRPr b="1" sz="1600"/>
          </a:p>
          <a:p>
            <a:pPr indent="0" lvl="0" marL="457200" rtl="0" algn="l">
              <a:spcBef>
                <a:spcPts val="1000"/>
              </a:spcBef>
              <a:spcAft>
                <a:spcPts val="0"/>
              </a:spcAft>
              <a:buNone/>
            </a:pPr>
            <a:r>
              <a:t/>
            </a:r>
            <a:endParaRPr sz="1600"/>
          </a:p>
          <a:p>
            <a:pPr indent="0" lvl="0" marL="0" rtl="0" algn="l">
              <a:spcBef>
                <a:spcPts val="1200"/>
              </a:spcBef>
              <a:spcAft>
                <a:spcPts val="0"/>
              </a:spcAft>
              <a:buNone/>
            </a:pPr>
            <a:r>
              <a:t/>
            </a:r>
            <a:endParaRPr sz="1600"/>
          </a:p>
          <a:p>
            <a:pPr indent="0" lvl="0" marL="0" rtl="0" algn="l">
              <a:spcBef>
                <a:spcPts val="1200"/>
              </a:spcBef>
              <a:spcAft>
                <a:spcPts val="0"/>
              </a:spcAft>
              <a:buNone/>
            </a:pPr>
            <a:r>
              <a:t/>
            </a:r>
            <a:endParaRPr sz="1400"/>
          </a:p>
          <a:p>
            <a:pPr indent="0" lvl="0" marL="0" rtl="0" algn="l">
              <a:spcBef>
                <a:spcPts val="1200"/>
              </a:spcBef>
              <a:spcAft>
                <a:spcPts val="1200"/>
              </a:spcAft>
              <a:buNone/>
            </a:pPr>
            <a:r>
              <a:t/>
            </a:r>
            <a:endParaRPr sz="1600"/>
          </a:p>
        </p:txBody>
      </p:sp>
      <p:sp>
        <p:nvSpPr>
          <p:cNvPr id="145" name="Google Shape;145;p25"/>
          <p:cNvSpPr txBox="1"/>
          <p:nvPr>
            <p:ph idx="2" type="body"/>
          </p:nvPr>
        </p:nvSpPr>
        <p:spPr>
          <a:xfrm>
            <a:off x="3841450" y="1194475"/>
            <a:ext cx="5937600" cy="48735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SzPts val="1600"/>
              <a:buChar char="●"/>
            </a:pPr>
            <a:r>
              <a:rPr b="1" lang="en" sz="1600"/>
              <a:t>Bayesian Weighted Rating</a:t>
            </a:r>
            <a:r>
              <a:rPr lang="en" sz="1600"/>
              <a:t> </a:t>
            </a:r>
            <a:endParaRPr sz="1600"/>
          </a:p>
          <a:p>
            <a:pPr indent="-330200" lvl="1" marL="914400" rtl="0" algn="l">
              <a:spcBef>
                <a:spcPts val="1000"/>
              </a:spcBef>
              <a:spcAft>
                <a:spcPts val="0"/>
              </a:spcAft>
              <a:buSzPts val="1600"/>
              <a:buChar char="○"/>
            </a:pPr>
            <a:r>
              <a:rPr lang="en" sz="1600"/>
              <a:t>Math formula to rank items fairly </a:t>
            </a:r>
            <a:endParaRPr sz="1600"/>
          </a:p>
          <a:p>
            <a:pPr indent="0" lvl="0" marL="0" rtl="0" algn="l">
              <a:spcBef>
                <a:spcPts val="1200"/>
              </a:spcBef>
              <a:spcAft>
                <a:spcPts val="0"/>
              </a:spcAft>
              <a:buNone/>
            </a:pPr>
            <a:r>
              <a:rPr lang="en" sz="1600"/>
              <a:t>(</a:t>
            </a:r>
            <a:r>
              <a:rPr b="1" lang="en" sz="1600">
                <a:solidFill>
                  <a:srgbClr val="990000"/>
                </a:solidFill>
              </a:rPr>
              <a:t>v</a:t>
            </a:r>
            <a:r>
              <a:rPr lang="en" sz="1600"/>
              <a:t> / (</a:t>
            </a:r>
            <a:r>
              <a:rPr b="1" lang="en" sz="1600">
                <a:solidFill>
                  <a:srgbClr val="990000"/>
                </a:solidFill>
              </a:rPr>
              <a:t>v</a:t>
            </a:r>
            <a:r>
              <a:rPr b="1" lang="en" sz="1600"/>
              <a:t> </a:t>
            </a:r>
            <a:r>
              <a:rPr lang="en" sz="1600"/>
              <a:t>+ </a:t>
            </a:r>
            <a:r>
              <a:rPr b="1" lang="en" sz="1600">
                <a:solidFill>
                  <a:srgbClr val="0B5394"/>
                </a:solidFill>
              </a:rPr>
              <a:t>m</a:t>
            </a:r>
            <a:r>
              <a:rPr lang="en" sz="1600"/>
              <a:t> )) * </a:t>
            </a:r>
            <a:r>
              <a:rPr b="1" lang="en" sz="1600">
                <a:solidFill>
                  <a:srgbClr val="38761D"/>
                </a:solidFill>
              </a:rPr>
              <a:t>R</a:t>
            </a:r>
            <a:r>
              <a:rPr lang="en" sz="1600"/>
              <a:t> + (</a:t>
            </a:r>
            <a:r>
              <a:rPr b="1" lang="en" sz="1600">
                <a:solidFill>
                  <a:srgbClr val="0B5394"/>
                </a:solidFill>
              </a:rPr>
              <a:t>m</a:t>
            </a:r>
            <a:r>
              <a:rPr lang="en" sz="1600"/>
              <a:t> / (</a:t>
            </a:r>
            <a:r>
              <a:rPr b="1" lang="en" sz="1600">
                <a:solidFill>
                  <a:srgbClr val="990000"/>
                </a:solidFill>
              </a:rPr>
              <a:t>v</a:t>
            </a:r>
            <a:r>
              <a:rPr lang="en" sz="1600"/>
              <a:t> + </a:t>
            </a:r>
            <a:r>
              <a:rPr b="1" lang="en" sz="1600">
                <a:solidFill>
                  <a:srgbClr val="0B5394"/>
                </a:solidFill>
              </a:rPr>
              <a:t>m</a:t>
            </a:r>
            <a:r>
              <a:rPr lang="en" sz="1600"/>
              <a:t>)) * </a:t>
            </a:r>
            <a:r>
              <a:rPr b="1" lang="en" sz="1600">
                <a:solidFill>
                  <a:srgbClr val="9900FF"/>
                </a:solidFill>
              </a:rPr>
              <a:t>C</a:t>
            </a:r>
            <a:endParaRPr b="1" sz="1600"/>
          </a:p>
          <a:p>
            <a:pPr indent="0" lvl="0" marL="0" rtl="0" algn="l">
              <a:spcBef>
                <a:spcPts val="1200"/>
              </a:spcBef>
              <a:spcAft>
                <a:spcPts val="0"/>
              </a:spcAft>
              <a:buNone/>
            </a:pPr>
            <a:r>
              <a:rPr b="1" lang="en" sz="1600">
                <a:solidFill>
                  <a:srgbClr val="990000"/>
                </a:solidFill>
              </a:rPr>
              <a:t>v</a:t>
            </a:r>
            <a:r>
              <a:rPr b="1" lang="en" sz="1600"/>
              <a:t> = </a:t>
            </a:r>
            <a:r>
              <a:rPr lang="en" sz="1600"/>
              <a:t> Number of reviews </a:t>
            </a:r>
            <a:endParaRPr sz="1600"/>
          </a:p>
          <a:p>
            <a:pPr indent="0" lvl="0" marL="0" rtl="0" algn="l">
              <a:spcBef>
                <a:spcPts val="1200"/>
              </a:spcBef>
              <a:spcAft>
                <a:spcPts val="0"/>
              </a:spcAft>
              <a:buNone/>
            </a:pPr>
            <a:r>
              <a:rPr b="1" lang="en" sz="1600">
                <a:solidFill>
                  <a:srgbClr val="0B5394"/>
                </a:solidFill>
              </a:rPr>
              <a:t>m</a:t>
            </a:r>
            <a:r>
              <a:rPr lang="en" sz="1600"/>
              <a:t> = Number of reviews 0.75 or 0.85 or 0.50 percentile </a:t>
            </a:r>
            <a:endParaRPr sz="1600"/>
          </a:p>
          <a:p>
            <a:pPr indent="0" lvl="0" marL="0" rtl="0" algn="l">
              <a:spcBef>
                <a:spcPts val="1200"/>
              </a:spcBef>
              <a:spcAft>
                <a:spcPts val="0"/>
              </a:spcAft>
              <a:buClr>
                <a:schemeClr val="dk1"/>
              </a:buClr>
              <a:buSzPts val="1100"/>
              <a:buFont typeface="Arial"/>
              <a:buNone/>
            </a:pPr>
            <a:r>
              <a:rPr b="1" lang="en" sz="1600">
                <a:solidFill>
                  <a:srgbClr val="38761D"/>
                </a:solidFill>
              </a:rPr>
              <a:t>R </a:t>
            </a:r>
            <a:r>
              <a:rPr lang="en" sz="1600"/>
              <a:t>= Rating </a:t>
            </a:r>
            <a:endParaRPr sz="1600"/>
          </a:p>
          <a:p>
            <a:pPr indent="0" lvl="0" marL="0" rtl="0" algn="l">
              <a:spcBef>
                <a:spcPts val="1200"/>
              </a:spcBef>
              <a:spcAft>
                <a:spcPts val="0"/>
              </a:spcAft>
              <a:buNone/>
            </a:pPr>
            <a:r>
              <a:rPr b="1" lang="en" sz="1600">
                <a:solidFill>
                  <a:srgbClr val="9900FF"/>
                </a:solidFill>
              </a:rPr>
              <a:t>C </a:t>
            </a:r>
            <a:r>
              <a:rPr lang="en" sz="1600"/>
              <a:t>= Mean of Ratings</a:t>
            </a:r>
            <a:endParaRPr sz="1600"/>
          </a:p>
          <a:p>
            <a:pPr indent="0" lvl="0" marL="0" rtl="0" algn="l">
              <a:spcBef>
                <a:spcPts val="1200"/>
              </a:spcBef>
              <a:spcAft>
                <a:spcPts val="0"/>
              </a:spcAft>
              <a:buNone/>
            </a:pPr>
            <a:r>
              <a:t/>
            </a:r>
            <a:endParaRPr/>
          </a:p>
          <a:p>
            <a:pPr indent="0" lvl="0" marL="0" rtl="0" algn="l">
              <a:spcBef>
                <a:spcPts val="1200"/>
              </a:spcBef>
              <a:spcAft>
                <a:spcPts val="1200"/>
              </a:spcAft>
              <a:buClr>
                <a:schemeClr val="dk1"/>
              </a:buClr>
              <a:buSzPts val="1100"/>
              <a:buFont typeface="Arial"/>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6"/>
          <p:cNvSpPr txBox="1"/>
          <p:nvPr>
            <p:ph type="title"/>
          </p:nvPr>
        </p:nvSpPr>
        <p:spPr>
          <a:xfrm>
            <a:off x="490250" y="526350"/>
            <a:ext cx="56040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Clean and Prepare the Data</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7"/>
          <p:cNvSpPr/>
          <p:nvPr/>
        </p:nvSpPr>
        <p:spPr>
          <a:xfrm>
            <a:off x="0" y="0"/>
            <a:ext cx="9144000" cy="1058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ld Standard TT"/>
              <a:ea typeface="Old Standard TT"/>
              <a:cs typeface="Old Standard TT"/>
              <a:sym typeface="Old Standard TT"/>
            </a:endParaRPr>
          </a:p>
        </p:txBody>
      </p:sp>
      <p:sp>
        <p:nvSpPr>
          <p:cNvPr id="156" name="Google Shape;156;p27"/>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chemeClr val="lt1"/>
                </a:solidFill>
              </a:rPr>
              <a:t>Clean </a:t>
            </a:r>
            <a:endParaRPr b="1">
              <a:solidFill>
                <a:schemeClr val="lt1"/>
              </a:solidFill>
            </a:endParaRPr>
          </a:p>
        </p:txBody>
      </p:sp>
      <p:sp>
        <p:nvSpPr>
          <p:cNvPr id="157" name="Google Shape;157;p27"/>
          <p:cNvSpPr txBox="1"/>
          <p:nvPr>
            <p:ph idx="1" type="body"/>
          </p:nvPr>
        </p:nvSpPr>
        <p:spPr>
          <a:xfrm>
            <a:off x="0" y="1058100"/>
            <a:ext cx="9144000" cy="40854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b="1" lang="en" sz="2000"/>
              <a:t>Python</a:t>
            </a:r>
            <a:r>
              <a:rPr lang="en" sz="2000"/>
              <a:t> for cleaning </a:t>
            </a:r>
            <a:endParaRPr sz="2000"/>
          </a:p>
          <a:p>
            <a:pPr indent="-330200" lvl="1" marL="914400" rtl="0" algn="l">
              <a:spcBef>
                <a:spcPts val="1000"/>
              </a:spcBef>
              <a:spcAft>
                <a:spcPts val="0"/>
              </a:spcAft>
              <a:buSzPts val="1600"/>
              <a:buChar char="○"/>
            </a:pPr>
            <a:r>
              <a:rPr b="1" lang="en" sz="1600"/>
              <a:t>Replacing values </a:t>
            </a:r>
            <a:endParaRPr b="1" sz="1600"/>
          </a:p>
          <a:p>
            <a:pPr indent="0" lvl="0" marL="914400" rtl="0" algn="l">
              <a:lnSpc>
                <a:spcPct val="135714"/>
              </a:lnSpc>
              <a:spcBef>
                <a:spcPts val="0"/>
              </a:spcBef>
              <a:spcAft>
                <a:spcPts val="0"/>
              </a:spcAft>
              <a:buNone/>
            </a:pPr>
            <a:r>
              <a:rPr lang="en"/>
              <a:t>Beans_Modified.loc[501:503, 'TastingNotes'] = Beans_Modified.loc[501:503, 'TastingNotes'].str.replace('Ocoa', 'Cocoa')</a:t>
            </a:r>
            <a:endParaRPr/>
          </a:p>
          <a:p>
            <a:pPr indent="-330200" lvl="1" marL="914400" rtl="0" algn="l">
              <a:spcBef>
                <a:spcPts val="1000"/>
              </a:spcBef>
              <a:spcAft>
                <a:spcPts val="0"/>
              </a:spcAft>
              <a:buSzPts val="1600"/>
              <a:buChar char="○"/>
            </a:pPr>
            <a:r>
              <a:rPr b="1" lang="en" sz="1600"/>
              <a:t>Remove extra space </a:t>
            </a:r>
            <a:endParaRPr b="1" sz="1600"/>
          </a:p>
          <a:p>
            <a:pPr indent="0" lvl="0" marL="914400" rtl="0" algn="l">
              <a:spcBef>
                <a:spcPts val="0"/>
              </a:spcBef>
              <a:spcAft>
                <a:spcPts val="0"/>
              </a:spcAft>
              <a:buNone/>
            </a:pPr>
            <a:r>
              <a:rPr lang="en"/>
              <a:t>Beans_Modified['Description'] = Beans_Modified['Description'].str.lstrip()</a:t>
            </a:r>
            <a:endParaRPr/>
          </a:p>
          <a:p>
            <a:pPr indent="-330200" lvl="1" marL="914400" rtl="0" algn="l">
              <a:spcBef>
                <a:spcPts val="1000"/>
              </a:spcBef>
              <a:spcAft>
                <a:spcPts val="0"/>
              </a:spcAft>
              <a:buSzPts val="1600"/>
              <a:buChar char="○"/>
            </a:pPr>
            <a:r>
              <a:rPr b="1" lang="en" sz="1600"/>
              <a:t>Remove symbols </a:t>
            </a:r>
            <a:endParaRPr b="1" sz="1600"/>
          </a:p>
          <a:p>
            <a:pPr indent="0" lvl="0" marL="914400" rtl="0" algn="l">
              <a:lnSpc>
                <a:spcPct val="135714"/>
              </a:lnSpc>
              <a:spcBef>
                <a:spcPts val="0"/>
              </a:spcBef>
              <a:spcAft>
                <a:spcPts val="0"/>
              </a:spcAft>
              <a:buNone/>
            </a:pPr>
            <a:r>
              <a:rPr lang="en"/>
              <a:t>Beans_Modified['Price'] = Beans_Modified['Price'].replace('[\$]', '', regex=True).astype(float)</a:t>
            </a:r>
            <a:endParaRPr/>
          </a:p>
          <a:p>
            <a:pPr indent="-330200" lvl="1" marL="914400" rtl="0" algn="l">
              <a:spcBef>
                <a:spcPts val="1000"/>
              </a:spcBef>
              <a:spcAft>
                <a:spcPts val="0"/>
              </a:spcAft>
              <a:buSzPts val="1600"/>
              <a:buChar char="○"/>
            </a:pPr>
            <a:r>
              <a:rPr b="1" lang="en" sz="1600"/>
              <a:t>Change data type </a:t>
            </a:r>
            <a:endParaRPr b="1" sz="1600"/>
          </a:p>
          <a:p>
            <a:pPr indent="0" lvl="0" marL="914400" rtl="0" algn="l">
              <a:spcBef>
                <a:spcPts val="0"/>
              </a:spcBef>
              <a:spcAft>
                <a:spcPts val="0"/>
              </a:spcAft>
              <a:buNone/>
            </a:pPr>
            <a:r>
              <a:rPr lang="en"/>
              <a:t>Beans_Modified['Price'] = pd.to_numeric(Beans_Modified['Price'], errors='coerce')</a:t>
            </a:r>
            <a:endParaRPr sz="1600"/>
          </a:p>
          <a:p>
            <a:pPr indent="-330200" lvl="1" marL="914400" rtl="0" algn="l">
              <a:spcBef>
                <a:spcPts val="1000"/>
              </a:spcBef>
              <a:spcAft>
                <a:spcPts val="0"/>
              </a:spcAft>
              <a:buSzPts val="1600"/>
              <a:buChar char="○"/>
            </a:pPr>
            <a:r>
              <a:rPr b="1" lang="en" sz="1600"/>
              <a:t>Standardize weights to oz </a:t>
            </a:r>
            <a:endParaRPr b="1" sz="1600"/>
          </a:p>
          <a:p>
            <a:pPr indent="0" lvl="0" marL="914400" rtl="0" algn="l">
              <a:spcBef>
                <a:spcPts val="0"/>
              </a:spcBef>
              <a:spcAft>
                <a:spcPts val="0"/>
              </a:spcAft>
              <a:buNone/>
            </a:pPr>
            <a:r>
              <a:rPr lang="en"/>
              <a:t>Beans_Modified['oz'] = Beans_Modified['oz'].replace('2 lbs', '32')</a:t>
            </a:r>
            <a:endParaRPr/>
          </a:p>
          <a:p>
            <a:pPr indent="0" lvl="0" marL="914400" rtl="0" algn="l">
              <a:spcBef>
                <a:spcPts val="1200"/>
              </a:spcBef>
              <a:spcAft>
                <a:spcPts val="0"/>
              </a:spcAft>
              <a:buNone/>
            </a:pPr>
            <a:r>
              <a:t/>
            </a:r>
            <a:endParaRPr sz="1600"/>
          </a:p>
          <a:p>
            <a:pPr indent="0" lvl="0" marL="0" rtl="0" algn="l">
              <a:spcBef>
                <a:spcPts val="1200"/>
              </a:spcBef>
              <a:spcAft>
                <a:spcPts val="1200"/>
              </a:spcAft>
              <a:buNone/>
            </a:pPr>
            <a:r>
              <a:t/>
            </a:r>
            <a:endParaRPr sz="16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8"/>
          <p:cNvSpPr/>
          <p:nvPr/>
        </p:nvSpPr>
        <p:spPr>
          <a:xfrm>
            <a:off x="0" y="0"/>
            <a:ext cx="9144000" cy="1058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ld Standard TT"/>
              <a:ea typeface="Old Standard TT"/>
              <a:cs typeface="Old Standard TT"/>
              <a:sym typeface="Old Standard TT"/>
            </a:endParaRPr>
          </a:p>
        </p:txBody>
      </p:sp>
      <p:sp>
        <p:nvSpPr>
          <p:cNvPr id="163" name="Google Shape;163;p28"/>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chemeClr val="lt1"/>
                </a:solidFill>
              </a:rPr>
              <a:t>Prepare </a:t>
            </a:r>
            <a:endParaRPr b="1">
              <a:solidFill>
                <a:schemeClr val="lt1"/>
              </a:solidFill>
            </a:endParaRPr>
          </a:p>
        </p:txBody>
      </p:sp>
      <p:sp>
        <p:nvSpPr>
          <p:cNvPr id="164" name="Google Shape;164;p28"/>
          <p:cNvSpPr txBox="1"/>
          <p:nvPr>
            <p:ph idx="1" type="body"/>
          </p:nvPr>
        </p:nvSpPr>
        <p:spPr>
          <a:xfrm>
            <a:off x="311700" y="1228800"/>
            <a:ext cx="8738700" cy="39147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b="1" lang="en" sz="2000"/>
              <a:t>Excel</a:t>
            </a:r>
            <a:r>
              <a:rPr lang="en" sz="2000"/>
              <a:t> for feature creation </a:t>
            </a:r>
            <a:endParaRPr sz="2000"/>
          </a:p>
          <a:p>
            <a:pPr indent="-330200" lvl="1" marL="914400" rtl="0" algn="l">
              <a:spcBef>
                <a:spcPts val="1000"/>
              </a:spcBef>
              <a:spcAft>
                <a:spcPts val="0"/>
              </a:spcAft>
              <a:buSzPts val="1600"/>
              <a:buChar char="○"/>
            </a:pPr>
            <a:r>
              <a:rPr b="1" lang="en" sz="1600"/>
              <a:t>Price per Oz column</a:t>
            </a:r>
            <a:r>
              <a:rPr lang="en" sz="1600"/>
              <a:t> </a:t>
            </a:r>
            <a:endParaRPr sz="1600"/>
          </a:p>
          <a:p>
            <a:pPr indent="-330200" lvl="2" marL="1371600" rtl="0" algn="l">
              <a:spcBef>
                <a:spcPts val="0"/>
              </a:spcBef>
              <a:spcAft>
                <a:spcPts val="0"/>
              </a:spcAft>
              <a:buSzPts val="1600"/>
              <a:buChar char="■"/>
            </a:pPr>
            <a:r>
              <a:rPr lang="en" sz="1600"/>
              <a:t>=D2/E2 (Price/Oz)</a:t>
            </a:r>
            <a:endParaRPr sz="1600"/>
          </a:p>
          <a:p>
            <a:pPr indent="-330200" lvl="1" marL="914400" rtl="0" algn="l">
              <a:spcBef>
                <a:spcPts val="0"/>
              </a:spcBef>
              <a:spcAft>
                <a:spcPts val="0"/>
              </a:spcAft>
              <a:buSzPts val="1600"/>
              <a:buChar char="○"/>
            </a:pPr>
            <a:r>
              <a:rPr b="1" lang="en" sz="1600"/>
              <a:t>Totals</a:t>
            </a:r>
            <a:endParaRPr b="1" sz="1600"/>
          </a:p>
          <a:p>
            <a:pPr indent="-330200" lvl="2" marL="1371600" rtl="0" algn="l">
              <a:spcBef>
                <a:spcPts val="0"/>
              </a:spcBef>
              <a:spcAft>
                <a:spcPts val="0"/>
              </a:spcAft>
              <a:buSzPts val="1600"/>
              <a:buChar char="■"/>
            </a:pPr>
            <a:r>
              <a:rPr lang="en" sz="1600"/>
              <a:t>=B2+D2 (LattePrice+SyrupPrice)</a:t>
            </a:r>
            <a:endParaRPr sz="1600"/>
          </a:p>
          <a:p>
            <a:pPr indent="-330200" lvl="1" marL="914400" rtl="0" algn="l">
              <a:spcBef>
                <a:spcPts val="0"/>
              </a:spcBef>
              <a:spcAft>
                <a:spcPts val="0"/>
              </a:spcAft>
              <a:buSzPts val="1600"/>
              <a:buChar char="○"/>
            </a:pPr>
            <a:r>
              <a:rPr b="1" lang="en" sz="1600"/>
              <a:t>Avg</a:t>
            </a:r>
            <a:r>
              <a:rPr lang="en" sz="1600"/>
              <a:t> </a:t>
            </a:r>
            <a:endParaRPr sz="1600"/>
          </a:p>
          <a:p>
            <a:pPr indent="-330200" lvl="2" marL="1371600" rtl="0" algn="l">
              <a:spcBef>
                <a:spcPts val="0"/>
              </a:spcBef>
              <a:spcAft>
                <a:spcPts val="0"/>
              </a:spcAft>
              <a:buSzPts val="1600"/>
              <a:buChar char="■"/>
            </a:pPr>
            <a:r>
              <a:rPr lang="en" sz="1600"/>
              <a:t>=AVERAGE(CoffeeShops!H2:H56) H2:H56 is GoogleRating </a:t>
            </a:r>
            <a:endParaRPr sz="1600"/>
          </a:p>
          <a:p>
            <a:pPr indent="0" lvl="0" marL="0" rtl="0" algn="l">
              <a:spcBef>
                <a:spcPts val="0"/>
              </a:spcBef>
              <a:spcAft>
                <a:spcPts val="0"/>
              </a:spcAft>
              <a:buNone/>
            </a:pPr>
            <a:r>
              <a:t/>
            </a:r>
            <a:endParaRPr sz="1600"/>
          </a:p>
          <a:p>
            <a:pPr indent="0" lvl="0" marL="0" rtl="0" algn="l">
              <a:spcBef>
                <a:spcPts val="1200"/>
              </a:spcBef>
              <a:spcAft>
                <a:spcPts val="1200"/>
              </a:spcAft>
              <a:buNone/>
            </a:pPr>
            <a:r>
              <a:t/>
            </a:r>
            <a:endParaRPr sz="16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9"/>
          <p:cNvSpPr txBox="1"/>
          <p:nvPr>
            <p:ph type="title"/>
          </p:nvPr>
        </p:nvSpPr>
        <p:spPr>
          <a:xfrm>
            <a:off x="490250" y="526350"/>
            <a:ext cx="56040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Methods and Tools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0"/>
          <p:cNvSpPr/>
          <p:nvPr/>
        </p:nvSpPr>
        <p:spPr>
          <a:xfrm>
            <a:off x="0" y="0"/>
            <a:ext cx="9144000" cy="1058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ld Standard TT"/>
              <a:ea typeface="Old Standard TT"/>
              <a:cs typeface="Old Standard TT"/>
              <a:sym typeface="Old Standard TT"/>
            </a:endParaRPr>
          </a:p>
        </p:txBody>
      </p:sp>
      <p:sp>
        <p:nvSpPr>
          <p:cNvPr id="175" name="Google Shape;175;p30"/>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chemeClr val="lt1"/>
                </a:solidFill>
              </a:rPr>
              <a:t>Tools</a:t>
            </a:r>
            <a:endParaRPr b="1">
              <a:solidFill>
                <a:schemeClr val="lt1"/>
              </a:solidFill>
            </a:endParaRPr>
          </a:p>
        </p:txBody>
      </p:sp>
      <p:sp>
        <p:nvSpPr>
          <p:cNvPr id="176" name="Google Shape;176;p30"/>
          <p:cNvSpPr txBox="1"/>
          <p:nvPr>
            <p:ph idx="1" type="body"/>
          </p:nvPr>
        </p:nvSpPr>
        <p:spPr>
          <a:xfrm>
            <a:off x="311700" y="1058225"/>
            <a:ext cx="3999900" cy="39147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b="1" lang="en" sz="2000"/>
              <a:t>Excel</a:t>
            </a:r>
            <a:endParaRPr b="1" sz="2000"/>
          </a:p>
          <a:p>
            <a:pPr indent="-330200" lvl="1" marL="914400" rtl="0" algn="l">
              <a:spcBef>
                <a:spcPts val="0"/>
              </a:spcBef>
              <a:spcAft>
                <a:spcPts val="0"/>
              </a:spcAft>
              <a:buSzPts val="1600"/>
              <a:buChar char="○"/>
            </a:pPr>
            <a:r>
              <a:rPr lang="en" sz="1600"/>
              <a:t>Data entry</a:t>
            </a:r>
            <a:endParaRPr sz="1600"/>
          </a:p>
          <a:p>
            <a:pPr indent="-355600" lvl="0" marL="457200" rtl="0" algn="l">
              <a:spcBef>
                <a:spcPts val="1000"/>
              </a:spcBef>
              <a:spcAft>
                <a:spcPts val="0"/>
              </a:spcAft>
              <a:buSzPts val="2000"/>
              <a:buChar char="●"/>
            </a:pPr>
            <a:r>
              <a:rPr b="1" lang="en" sz="2000"/>
              <a:t>Python</a:t>
            </a:r>
            <a:endParaRPr b="1" sz="2000"/>
          </a:p>
          <a:p>
            <a:pPr indent="-355600" lvl="0" marL="457200" rtl="0" algn="l">
              <a:spcBef>
                <a:spcPts val="0"/>
              </a:spcBef>
              <a:spcAft>
                <a:spcPts val="0"/>
              </a:spcAft>
              <a:buSzPts val="2000"/>
              <a:buChar char="●"/>
            </a:pPr>
            <a:r>
              <a:rPr b="1" lang="en" sz="2000"/>
              <a:t>Power Query </a:t>
            </a:r>
            <a:endParaRPr b="1" sz="2000"/>
          </a:p>
          <a:p>
            <a:pPr indent="-330200" lvl="1" marL="914400" rtl="0" algn="l">
              <a:spcBef>
                <a:spcPts val="0"/>
              </a:spcBef>
              <a:spcAft>
                <a:spcPts val="0"/>
              </a:spcAft>
              <a:buSzPts val="1600"/>
              <a:buChar char="○"/>
            </a:pPr>
            <a:r>
              <a:rPr lang="en" sz="1600"/>
              <a:t>Data cleaning </a:t>
            </a:r>
            <a:endParaRPr sz="1600"/>
          </a:p>
          <a:p>
            <a:pPr indent="-355600" lvl="0" marL="457200" rtl="0" algn="l">
              <a:spcBef>
                <a:spcPts val="1000"/>
              </a:spcBef>
              <a:spcAft>
                <a:spcPts val="0"/>
              </a:spcAft>
              <a:buSzPts val="2000"/>
              <a:buChar char="●"/>
            </a:pPr>
            <a:r>
              <a:rPr b="1" lang="en" sz="2000"/>
              <a:t>PowerBI</a:t>
            </a:r>
            <a:endParaRPr b="1" sz="2000"/>
          </a:p>
          <a:p>
            <a:pPr indent="-330200" lvl="1" marL="914400" rtl="0" algn="l">
              <a:spcBef>
                <a:spcPts val="0"/>
              </a:spcBef>
              <a:spcAft>
                <a:spcPts val="0"/>
              </a:spcAft>
              <a:buSzPts val="1600"/>
              <a:buChar char="○"/>
            </a:pPr>
            <a:r>
              <a:rPr lang="en" sz="1600"/>
              <a:t>Data analysis and visualization </a:t>
            </a:r>
            <a:endParaRPr sz="1600"/>
          </a:p>
          <a:p>
            <a:pPr indent="0" lvl="0" marL="0" rtl="0" algn="l">
              <a:spcBef>
                <a:spcPts val="1000"/>
              </a:spcBef>
              <a:spcAft>
                <a:spcPts val="1200"/>
              </a:spcAft>
              <a:buNone/>
            </a:pPr>
            <a:r>
              <a:t/>
            </a:r>
            <a:endParaRPr sz="1600"/>
          </a:p>
        </p:txBody>
      </p:sp>
      <p:pic>
        <p:nvPicPr>
          <p:cNvPr id="177" name="Google Shape;177;p30" title="download.jpg"/>
          <p:cNvPicPr preferRelativeResize="0"/>
          <p:nvPr/>
        </p:nvPicPr>
        <p:blipFill>
          <a:blip r:embed="rId3">
            <a:alphaModFix/>
          </a:blip>
          <a:stretch>
            <a:fillRect/>
          </a:stretch>
        </p:blipFill>
        <p:spPr>
          <a:xfrm>
            <a:off x="5400275" y="1347675"/>
            <a:ext cx="1186488" cy="1224075"/>
          </a:xfrm>
          <a:prstGeom prst="rect">
            <a:avLst/>
          </a:prstGeom>
          <a:noFill/>
          <a:ln>
            <a:noFill/>
          </a:ln>
        </p:spPr>
      </p:pic>
      <p:pic>
        <p:nvPicPr>
          <p:cNvPr id="178" name="Google Shape;178;p30" title="download.jpg"/>
          <p:cNvPicPr preferRelativeResize="0"/>
          <p:nvPr/>
        </p:nvPicPr>
        <p:blipFill>
          <a:blip r:embed="rId4">
            <a:alphaModFix/>
          </a:blip>
          <a:stretch>
            <a:fillRect/>
          </a:stretch>
        </p:blipFill>
        <p:spPr>
          <a:xfrm>
            <a:off x="7432325" y="1203075"/>
            <a:ext cx="1399975" cy="1399975"/>
          </a:xfrm>
          <a:prstGeom prst="rect">
            <a:avLst/>
          </a:prstGeom>
          <a:noFill/>
          <a:ln>
            <a:noFill/>
          </a:ln>
        </p:spPr>
      </p:pic>
      <p:pic>
        <p:nvPicPr>
          <p:cNvPr id="179" name="Google Shape;179;p30" title="download.jpg"/>
          <p:cNvPicPr preferRelativeResize="0"/>
          <p:nvPr/>
        </p:nvPicPr>
        <p:blipFill>
          <a:blip r:embed="rId5">
            <a:alphaModFix/>
          </a:blip>
          <a:stretch>
            <a:fillRect/>
          </a:stretch>
        </p:blipFill>
        <p:spPr>
          <a:xfrm>
            <a:off x="7322800" y="2975275"/>
            <a:ext cx="1399975" cy="1399975"/>
          </a:xfrm>
          <a:prstGeom prst="rect">
            <a:avLst/>
          </a:prstGeom>
          <a:noFill/>
          <a:ln>
            <a:noFill/>
          </a:ln>
        </p:spPr>
      </p:pic>
      <p:pic>
        <p:nvPicPr>
          <p:cNvPr id="180" name="Google Shape;180;p30" title="download.jpg"/>
          <p:cNvPicPr preferRelativeResize="0"/>
          <p:nvPr/>
        </p:nvPicPr>
        <p:blipFill>
          <a:blip r:embed="rId6">
            <a:alphaModFix/>
          </a:blip>
          <a:stretch>
            <a:fillRect/>
          </a:stretch>
        </p:blipFill>
        <p:spPr>
          <a:xfrm>
            <a:off x="5322625" y="3063225"/>
            <a:ext cx="1500563" cy="13120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1"/>
          <p:cNvSpPr txBox="1"/>
          <p:nvPr>
            <p:ph type="title"/>
          </p:nvPr>
        </p:nvSpPr>
        <p:spPr>
          <a:xfrm>
            <a:off x="512700" y="1893300"/>
            <a:ext cx="8118600" cy="15228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Key Visualizations and Findings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id="190" name="Google Shape;190;p32"/>
          <p:cNvPicPr preferRelativeResize="0"/>
          <p:nvPr/>
        </p:nvPicPr>
        <p:blipFill>
          <a:blip r:embed="rId3">
            <a:alphaModFix/>
          </a:blip>
          <a:stretch>
            <a:fillRect/>
          </a:stretch>
        </p:blipFill>
        <p:spPr>
          <a:xfrm>
            <a:off x="0" y="12028"/>
            <a:ext cx="9143999" cy="513147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p33"/>
          <p:cNvPicPr preferRelativeResize="0"/>
          <p:nvPr/>
        </p:nvPicPr>
        <p:blipFill>
          <a:blip r:embed="rId3">
            <a:alphaModFix/>
          </a:blip>
          <a:stretch>
            <a:fillRect/>
          </a:stretch>
        </p:blipFill>
        <p:spPr>
          <a:xfrm>
            <a:off x="0" y="-42850"/>
            <a:ext cx="9210474" cy="51863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id="200" name="Google Shape;200;p34"/>
          <p:cNvPicPr preferRelativeResize="0"/>
          <p:nvPr/>
        </p:nvPicPr>
        <p:blipFill>
          <a:blip r:embed="rId3">
            <a:alphaModFix/>
          </a:blip>
          <a:stretch>
            <a:fillRect/>
          </a:stretch>
        </p:blipFill>
        <p:spPr>
          <a:xfrm>
            <a:off x="0" y="66363"/>
            <a:ext cx="9143999" cy="516181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pic>
        <p:nvPicPr>
          <p:cNvPr id="205" name="Google Shape;205;p35"/>
          <p:cNvPicPr preferRelativeResize="0"/>
          <p:nvPr/>
        </p:nvPicPr>
        <p:blipFill>
          <a:blip r:embed="rId3">
            <a:alphaModFix/>
          </a:blip>
          <a:stretch>
            <a:fillRect/>
          </a:stretch>
        </p:blipFill>
        <p:spPr>
          <a:xfrm>
            <a:off x="2869550" y="1230350"/>
            <a:ext cx="6184875" cy="2248125"/>
          </a:xfrm>
          <a:prstGeom prst="rect">
            <a:avLst/>
          </a:prstGeom>
          <a:noFill/>
          <a:ln>
            <a:noFill/>
          </a:ln>
        </p:spPr>
      </p:pic>
      <p:pic>
        <p:nvPicPr>
          <p:cNvPr id="206" name="Google Shape;206;p35"/>
          <p:cNvPicPr preferRelativeResize="0"/>
          <p:nvPr/>
        </p:nvPicPr>
        <p:blipFill>
          <a:blip r:embed="rId4">
            <a:alphaModFix/>
          </a:blip>
          <a:stretch>
            <a:fillRect/>
          </a:stretch>
        </p:blipFill>
        <p:spPr>
          <a:xfrm>
            <a:off x="31825" y="0"/>
            <a:ext cx="2658125" cy="2658125"/>
          </a:xfrm>
          <a:prstGeom prst="rect">
            <a:avLst/>
          </a:prstGeom>
          <a:noFill/>
          <a:ln>
            <a:noFill/>
          </a:ln>
        </p:spPr>
      </p:pic>
      <p:pic>
        <p:nvPicPr>
          <p:cNvPr id="207" name="Google Shape;207;p35"/>
          <p:cNvPicPr preferRelativeResize="0"/>
          <p:nvPr/>
        </p:nvPicPr>
        <p:blipFill>
          <a:blip r:embed="rId5">
            <a:alphaModFix/>
          </a:blip>
          <a:stretch>
            <a:fillRect/>
          </a:stretch>
        </p:blipFill>
        <p:spPr>
          <a:xfrm>
            <a:off x="115075" y="2469175"/>
            <a:ext cx="2574874" cy="257487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id="212" name="Google Shape;212;p36"/>
          <p:cNvPicPr preferRelativeResize="0"/>
          <p:nvPr/>
        </p:nvPicPr>
        <p:blipFill>
          <a:blip r:embed="rId3">
            <a:alphaModFix/>
          </a:blip>
          <a:stretch>
            <a:fillRect/>
          </a:stretch>
        </p:blipFill>
        <p:spPr>
          <a:xfrm>
            <a:off x="63825" y="1170200"/>
            <a:ext cx="5862400" cy="2512450"/>
          </a:xfrm>
          <a:prstGeom prst="rect">
            <a:avLst/>
          </a:prstGeom>
          <a:noFill/>
          <a:ln>
            <a:noFill/>
          </a:ln>
        </p:spPr>
      </p:pic>
      <p:pic>
        <p:nvPicPr>
          <p:cNvPr id="213" name="Google Shape;213;p36"/>
          <p:cNvPicPr preferRelativeResize="0"/>
          <p:nvPr/>
        </p:nvPicPr>
        <p:blipFill>
          <a:blip r:embed="rId4">
            <a:alphaModFix/>
          </a:blip>
          <a:stretch>
            <a:fillRect/>
          </a:stretch>
        </p:blipFill>
        <p:spPr>
          <a:xfrm>
            <a:off x="6381038" y="0"/>
            <a:ext cx="2693228" cy="2693228"/>
          </a:xfrm>
          <a:prstGeom prst="rect">
            <a:avLst/>
          </a:prstGeom>
          <a:noFill/>
          <a:ln>
            <a:noFill/>
          </a:ln>
        </p:spPr>
      </p:pic>
      <p:pic>
        <p:nvPicPr>
          <p:cNvPr id="214" name="Google Shape;214;p36"/>
          <p:cNvPicPr preferRelativeResize="0"/>
          <p:nvPr/>
        </p:nvPicPr>
        <p:blipFill>
          <a:blip r:embed="rId5">
            <a:alphaModFix/>
          </a:blip>
          <a:stretch>
            <a:fillRect/>
          </a:stretch>
        </p:blipFill>
        <p:spPr>
          <a:xfrm>
            <a:off x="6450775" y="2559975"/>
            <a:ext cx="2553750" cy="25537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pic>
        <p:nvPicPr>
          <p:cNvPr id="219" name="Google Shape;219;p37"/>
          <p:cNvPicPr preferRelativeResize="0"/>
          <p:nvPr/>
        </p:nvPicPr>
        <p:blipFill>
          <a:blip r:embed="rId3">
            <a:alphaModFix/>
          </a:blip>
          <a:stretch>
            <a:fillRect/>
          </a:stretch>
        </p:blipFill>
        <p:spPr>
          <a:xfrm>
            <a:off x="5091900" y="254600"/>
            <a:ext cx="3981450" cy="3981450"/>
          </a:xfrm>
          <a:prstGeom prst="rect">
            <a:avLst/>
          </a:prstGeom>
          <a:noFill/>
          <a:ln>
            <a:noFill/>
          </a:ln>
        </p:spPr>
      </p:pic>
      <p:pic>
        <p:nvPicPr>
          <p:cNvPr id="220" name="Google Shape;220;p37"/>
          <p:cNvPicPr preferRelativeResize="0"/>
          <p:nvPr/>
        </p:nvPicPr>
        <p:blipFill>
          <a:blip r:embed="rId4">
            <a:alphaModFix/>
          </a:blip>
          <a:stretch>
            <a:fillRect/>
          </a:stretch>
        </p:blipFill>
        <p:spPr>
          <a:xfrm>
            <a:off x="162375" y="1217538"/>
            <a:ext cx="4787099" cy="205558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8"/>
          <p:cNvSpPr/>
          <p:nvPr/>
        </p:nvSpPr>
        <p:spPr>
          <a:xfrm>
            <a:off x="0" y="0"/>
            <a:ext cx="9144000" cy="1058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ld Standard TT"/>
              <a:ea typeface="Old Standard TT"/>
              <a:cs typeface="Old Standard TT"/>
              <a:sym typeface="Old Standard TT"/>
            </a:endParaRPr>
          </a:p>
        </p:txBody>
      </p:sp>
      <p:sp>
        <p:nvSpPr>
          <p:cNvPr id="226" name="Google Shape;226;p38"/>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chemeClr val="lt1"/>
                </a:solidFill>
              </a:rPr>
              <a:t>Vanilla Latte Price at Home vs. Takeout</a:t>
            </a:r>
            <a:endParaRPr b="1">
              <a:solidFill>
                <a:schemeClr val="lt1"/>
              </a:solidFill>
            </a:endParaRPr>
          </a:p>
        </p:txBody>
      </p:sp>
      <p:sp>
        <p:nvSpPr>
          <p:cNvPr id="227" name="Google Shape;227;p38"/>
          <p:cNvSpPr txBox="1"/>
          <p:nvPr>
            <p:ph idx="1" type="body"/>
          </p:nvPr>
        </p:nvSpPr>
        <p:spPr>
          <a:xfrm>
            <a:off x="6054625" y="1221650"/>
            <a:ext cx="2208300" cy="115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 latte:</a:t>
            </a:r>
            <a:endParaRPr/>
          </a:p>
          <a:p>
            <a:pPr indent="-317500" lvl="0" marL="457200" rtl="0" algn="l">
              <a:spcBef>
                <a:spcPts val="0"/>
              </a:spcBef>
              <a:spcAft>
                <a:spcPts val="0"/>
              </a:spcAft>
              <a:buSzPts val="1400"/>
              <a:buChar char="●"/>
            </a:pPr>
            <a:r>
              <a:rPr lang="en"/>
              <a:t>0.63 oz of espresso</a:t>
            </a:r>
            <a:endParaRPr/>
          </a:p>
          <a:p>
            <a:pPr indent="-317500" lvl="0" marL="457200" rtl="0" algn="l">
              <a:spcBef>
                <a:spcPts val="0"/>
              </a:spcBef>
              <a:spcAft>
                <a:spcPts val="0"/>
              </a:spcAft>
              <a:buSzPts val="1400"/>
              <a:buChar char="●"/>
            </a:pPr>
            <a:r>
              <a:rPr lang="en"/>
              <a:t>8 oz of milk</a:t>
            </a:r>
            <a:endParaRPr/>
          </a:p>
          <a:p>
            <a:pPr indent="-317500" lvl="0" marL="457200" rtl="0" algn="l">
              <a:spcBef>
                <a:spcPts val="0"/>
              </a:spcBef>
              <a:spcAft>
                <a:spcPts val="0"/>
              </a:spcAft>
              <a:buSzPts val="1400"/>
              <a:buChar char="●"/>
            </a:pPr>
            <a:r>
              <a:rPr lang="en"/>
              <a:t>1 oz vanilla syrup</a:t>
            </a:r>
            <a:endParaRPr/>
          </a:p>
          <a:p>
            <a:pPr indent="0" lvl="0" marL="0" rtl="0" algn="l">
              <a:spcBef>
                <a:spcPts val="1200"/>
              </a:spcBef>
              <a:spcAft>
                <a:spcPts val="0"/>
              </a:spcAft>
              <a:buNone/>
            </a:pPr>
            <a:r>
              <a:t/>
            </a:r>
            <a:endParaRPr/>
          </a:p>
          <a:p>
            <a:pPr indent="0" lvl="0" marL="457200" rtl="0" algn="l">
              <a:spcBef>
                <a:spcPts val="0"/>
              </a:spcBef>
              <a:spcAft>
                <a:spcPts val="0"/>
              </a:spcAft>
              <a:buNone/>
            </a:pPr>
            <a:r>
              <a:t/>
            </a:r>
            <a:endParaRPr/>
          </a:p>
          <a:p>
            <a:pPr indent="0" lvl="0" marL="1371600" rtl="0" algn="l">
              <a:spcBef>
                <a:spcPts val="0"/>
              </a:spcBef>
              <a:spcAft>
                <a:spcPts val="1200"/>
              </a:spcAft>
              <a:buNone/>
            </a:pPr>
            <a:r>
              <a:rPr lang="en"/>
              <a:t>	              </a:t>
            </a:r>
            <a:endParaRPr/>
          </a:p>
        </p:txBody>
      </p:sp>
      <p:pic>
        <p:nvPicPr>
          <p:cNvPr id="228" name="Google Shape;228;p38"/>
          <p:cNvPicPr preferRelativeResize="0"/>
          <p:nvPr/>
        </p:nvPicPr>
        <p:blipFill rotWithShape="1">
          <a:blip r:embed="rId3">
            <a:alphaModFix/>
          </a:blip>
          <a:srcRect b="38333" l="0" r="0" t="0"/>
          <a:stretch/>
        </p:blipFill>
        <p:spPr>
          <a:xfrm>
            <a:off x="5941887" y="2633300"/>
            <a:ext cx="2433783" cy="2251323"/>
          </a:xfrm>
          <a:prstGeom prst="rect">
            <a:avLst/>
          </a:prstGeom>
          <a:noFill/>
          <a:ln>
            <a:noFill/>
          </a:ln>
        </p:spPr>
      </p:pic>
      <p:sp>
        <p:nvSpPr>
          <p:cNvPr id="229" name="Google Shape;229;p38"/>
          <p:cNvSpPr txBox="1"/>
          <p:nvPr/>
        </p:nvSpPr>
        <p:spPr>
          <a:xfrm>
            <a:off x="142325" y="1155425"/>
            <a:ext cx="8270400" cy="427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000"/>
              </a:spcAft>
              <a:buClr>
                <a:schemeClr val="dk1"/>
              </a:buClr>
              <a:buSzPts val="1100"/>
              <a:buFont typeface="Arial"/>
              <a:buNone/>
            </a:pPr>
            <a:r>
              <a:t/>
            </a:r>
            <a:endParaRPr sz="1800">
              <a:solidFill>
                <a:schemeClr val="dk1"/>
              </a:solidFill>
              <a:latin typeface="Old Standard TT"/>
              <a:ea typeface="Old Standard TT"/>
              <a:cs typeface="Old Standard TT"/>
              <a:sym typeface="Old Standard TT"/>
            </a:endParaRPr>
          </a:p>
        </p:txBody>
      </p:sp>
      <p:sp>
        <p:nvSpPr>
          <p:cNvPr id="230" name="Google Shape;230;p38"/>
          <p:cNvSpPr txBox="1"/>
          <p:nvPr/>
        </p:nvSpPr>
        <p:spPr>
          <a:xfrm>
            <a:off x="224050" y="1323825"/>
            <a:ext cx="3276900" cy="327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Old Standard TT"/>
                <a:ea typeface="Old Standard TT"/>
                <a:cs typeface="Old Standard TT"/>
                <a:sym typeface="Old Standard TT"/>
              </a:rPr>
              <a:t>With machine:                       </a:t>
            </a:r>
            <a:endParaRPr>
              <a:solidFill>
                <a:schemeClr val="dk1"/>
              </a:solidFill>
              <a:latin typeface="Old Standard TT"/>
              <a:ea typeface="Old Standard TT"/>
              <a:cs typeface="Old Standard TT"/>
              <a:sym typeface="Old Standard TT"/>
            </a:endParaRPr>
          </a:p>
          <a:p>
            <a:pPr indent="-311150" lvl="0" marL="457200" rtl="0" algn="l">
              <a:lnSpc>
                <a:spcPct val="115000"/>
              </a:lnSpc>
              <a:spcBef>
                <a:spcPts val="0"/>
              </a:spcBef>
              <a:spcAft>
                <a:spcPts val="0"/>
              </a:spcAft>
              <a:buClr>
                <a:schemeClr val="dk1"/>
              </a:buClr>
              <a:buSzPts val="1300"/>
              <a:buFont typeface="Old Standard TT"/>
              <a:buChar char="●"/>
            </a:pPr>
            <a:r>
              <a:rPr lang="en" sz="1300">
                <a:solidFill>
                  <a:schemeClr val="dk1"/>
                </a:solidFill>
                <a:latin typeface="Old Standard TT"/>
                <a:ea typeface="Old Standard TT"/>
                <a:cs typeface="Old Standard TT"/>
                <a:sym typeface="Old Standard TT"/>
              </a:rPr>
              <a:t>1 year: </a:t>
            </a:r>
            <a:r>
              <a:rPr b="1" lang="en" sz="1300">
                <a:solidFill>
                  <a:schemeClr val="dk1"/>
                </a:solidFill>
                <a:latin typeface="Old Standard TT"/>
                <a:ea typeface="Old Standard TT"/>
                <a:cs typeface="Old Standard TT"/>
                <a:sym typeface="Old Standard TT"/>
              </a:rPr>
              <a:t>$716.52 </a:t>
            </a:r>
            <a:r>
              <a:rPr lang="en" sz="1300">
                <a:solidFill>
                  <a:schemeClr val="dk1"/>
                </a:solidFill>
                <a:latin typeface="Old Standard TT"/>
                <a:ea typeface="Old Standard TT"/>
                <a:cs typeface="Old Standard TT"/>
                <a:sym typeface="Old Standard TT"/>
              </a:rPr>
              <a:t>           </a:t>
            </a:r>
            <a:endParaRPr sz="1300">
              <a:solidFill>
                <a:schemeClr val="dk1"/>
              </a:solidFill>
              <a:latin typeface="Old Standard TT"/>
              <a:ea typeface="Old Standard TT"/>
              <a:cs typeface="Old Standard TT"/>
              <a:sym typeface="Old Standard TT"/>
            </a:endParaRPr>
          </a:p>
          <a:p>
            <a:pPr indent="-311150" lvl="0" marL="457200" rtl="0" algn="l">
              <a:lnSpc>
                <a:spcPct val="115000"/>
              </a:lnSpc>
              <a:spcBef>
                <a:spcPts val="0"/>
              </a:spcBef>
              <a:spcAft>
                <a:spcPts val="0"/>
              </a:spcAft>
              <a:buClr>
                <a:schemeClr val="dk1"/>
              </a:buClr>
              <a:buSzPts val="1300"/>
              <a:buFont typeface="Old Standard TT"/>
              <a:buChar char="●"/>
            </a:pPr>
            <a:r>
              <a:rPr lang="en" sz="1300">
                <a:solidFill>
                  <a:schemeClr val="dk1"/>
                </a:solidFill>
                <a:latin typeface="Old Standard TT"/>
                <a:ea typeface="Old Standard TT"/>
                <a:cs typeface="Old Standard TT"/>
                <a:sym typeface="Old Standard TT"/>
              </a:rPr>
              <a:t>Cost per Latte: </a:t>
            </a:r>
            <a:r>
              <a:rPr b="1" lang="en" sz="1300">
                <a:solidFill>
                  <a:schemeClr val="dk1"/>
                </a:solidFill>
                <a:latin typeface="Old Standard TT"/>
                <a:ea typeface="Old Standard TT"/>
                <a:cs typeface="Old Standard TT"/>
                <a:sym typeface="Old Standard TT"/>
              </a:rPr>
              <a:t>$1.96</a:t>
            </a:r>
            <a:endParaRPr b="1" sz="1300">
              <a:solidFill>
                <a:schemeClr val="dk1"/>
              </a:solidFill>
              <a:latin typeface="Old Standard TT"/>
              <a:ea typeface="Old Standard TT"/>
              <a:cs typeface="Old Standard TT"/>
              <a:sym typeface="Old Standard TT"/>
            </a:endParaRPr>
          </a:p>
          <a:p>
            <a:pPr indent="-311150" lvl="0" marL="457200" rtl="0" algn="l">
              <a:lnSpc>
                <a:spcPct val="115000"/>
              </a:lnSpc>
              <a:spcBef>
                <a:spcPts val="0"/>
              </a:spcBef>
              <a:spcAft>
                <a:spcPts val="0"/>
              </a:spcAft>
              <a:buClr>
                <a:schemeClr val="dk1"/>
              </a:buClr>
              <a:buSzPts val="1300"/>
              <a:buFont typeface="Old Standard TT"/>
              <a:buChar char="●"/>
            </a:pPr>
            <a:r>
              <a:rPr lang="en" sz="1300">
                <a:solidFill>
                  <a:schemeClr val="dk1"/>
                </a:solidFill>
                <a:latin typeface="Old Standard TT"/>
                <a:ea typeface="Old Standard TT"/>
                <a:cs typeface="Old Standard TT"/>
                <a:sym typeface="Old Standard TT"/>
              </a:rPr>
              <a:t>Cost per oz: </a:t>
            </a:r>
            <a:r>
              <a:rPr b="1" lang="en" sz="1300">
                <a:solidFill>
                  <a:schemeClr val="dk1"/>
                </a:solidFill>
                <a:latin typeface="Old Standard TT"/>
                <a:ea typeface="Old Standard TT"/>
                <a:cs typeface="Old Standard TT"/>
                <a:sym typeface="Old Standard TT"/>
              </a:rPr>
              <a:t>$0.16</a:t>
            </a:r>
            <a:endParaRPr b="1" sz="1300">
              <a:solidFill>
                <a:schemeClr val="dk1"/>
              </a:solidFill>
              <a:latin typeface="Old Standard TT"/>
              <a:ea typeface="Old Standard TT"/>
              <a:cs typeface="Old Standard TT"/>
              <a:sym typeface="Old Standard TT"/>
            </a:endParaRPr>
          </a:p>
          <a:p>
            <a:pPr indent="0" lvl="0" marL="0" rtl="0" algn="l">
              <a:lnSpc>
                <a:spcPct val="115000"/>
              </a:lnSpc>
              <a:spcBef>
                <a:spcPts val="0"/>
              </a:spcBef>
              <a:spcAft>
                <a:spcPts val="0"/>
              </a:spcAft>
              <a:buNone/>
            </a:pPr>
            <a:r>
              <a:t/>
            </a:r>
            <a:endParaRPr>
              <a:solidFill>
                <a:schemeClr val="dk1"/>
              </a:solidFill>
              <a:latin typeface="Old Standard TT"/>
              <a:ea typeface="Old Standard TT"/>
              <a:cs typeface="Old Standard TT"/>
              <a:sym typeface="Old Standard TT"/>
            </a:endParaRPr>
          </a:p>
          <a:p>
            <a:pPr indent="0" lvl="0" marL="0" rtl="0" algn="l">
              <a:lnSpc>
                <a:spcPct val="115000"/>
              </a:lnSpc>
              <a:spcBef>
                <a:spcPts val="0"/>
              </a:spcBef>
              <a:spcAft>
                <a:spcPts val="0"/>
              </a:spcAft>
              <a:buNone/>
            </a:pPr>
            <a:r>
              <a:rPr lang="en">
                <a:solidFill>
                  <a:schemeClr val="dk1"/>
                </a:solidFill>
                <a:latin typeface="Old Standard TT"/>
                <a:ea typeface="Old Standard TT"/>
                <a:cs typeface="Old Standard TT"/>
                <a:sym typeface="Old Standard TT"/>
              </a:rPr>
              <a:t>Without machine:</a:t>
            </a:r>
            <a:endParaRPr>
              <a:solidFill>
                <a:schemeClr val="dk1"/>
              </a:solidFill>
              <a:latin typeface="Old Standard TT"/>
              <a:ea typeface="Old Standard TT"/>
              <a:cs typeface="Old Standard TT"/>
              <a:sym typeface="Old Standard TT"/>
            </a:endParaRPr>
          </a:p>
          <a:p>
            <a:pPr indent="-311150" lvl="0" marL="457200" rtl="0" algn="l">
              <a:lnSpc>
                <a:spcPct val="115000"/>
              </a:lnSpc>
              <a:spcBef>
                <a:spcPts val="0"/>
              </a:spcBef>
              <a:spcAft>
                <a:spcPts val="0"/>
              </a:spcAft>
              <a:buClr>
                <a:schemeClr val="dk1"/>
              </a:buClr>
              <a:buSzPts val="1300"/>
              <a:buFont typeface="Old Standard TT"/>
              <a:buChar char="●"/>
            </a:pPr>
            <a:r>
              <a:rPr lang="en" sz="1300">
                <a:solidFill>
                  <a:schemeClr val="dk1"/>
                </a:solidFill>
                <a:latin typeface="Old Standard TT"/>
                <a:ea typeface="Old Standard TT"/>
                <a:cs typeface="Old Standard TT"/>
                <a:sym typeface="Old Standard TT"/>
              </a:rPr>
              <a:t>1 year: </a:t>
            </a:r>
            <a:r>
              <a:rPr b="1" lang="en" sz="1300">
                <a:solidFill>
                  <a:schemeClr val="dk1"/>
                </a:solidFill>
                <a:latin typeface="Old Standard TT"/>
                <a:ea typeface="Old Standard TT"/>
                <a:cs typeface="Old Standard TT"/>
                <a:sym typeface="Old Standard TT"/>
              </a:rPr>
              <a:t>$653.53</a:t>
            </a:r>
            <a:endParaRPr b="1" sz="1300">
              <a:solidFill>
                <a:schemeClr val="dk1"/>
              </a:solidFill>
              <a:latin typeface="Old Standard TT"/>
              <a:ea typeface="Old Standard TT"/>
              <a:cs typeface="Old Standard TT"/>
              <a:sym typeface="Old Standard TT"/>
            </a:endParaRPr>
          </a:p>
          <a:p>
            <a:pPr indent="-311150" lvl="0" marL="457200" rtl="0" algn="l">
              <a:lnSpc>
                <a:spcPct val="115000"/>
              </a:lnSpc>
              <a:spcBef>
                <a:spcPts val="0"/>
              </a:spcBef>
              <a:spcAft>
                <a:spcPts val="0"/>
              </a:spcAft>
              <a:buClr>
                <a:schemeClr val="dk1"/>
              </a:buClr>
              <a:buSzPts val="1300"/>
              <a:buFont typeface="Old Standard TT"/>
              <a:buChar char="●"/>
            </a:pPr>
            <a:r>
              <a:rPr lang="en" sz="1300">
                <a:solidFill>
                  <a:schemeClr val="dk1"/>
                </a:solidFill>
                <a:latin typeface="Old Standard TT"/>
                <a:ea typeface="Old Standard TT"/>
                <a:cs typeface="Old Standard TT"/>
                <a:sym typeface="Old Standard TT"/>
              </a:rPr>
              <a:t>Cost per Latte:</a:t>
            </a:r>
            <a:r>
              <a:rPr b="1" lang="en" sz="1300">
                <a:solidFill>
                  <a:schemeClr val="dk1"/>
                </a:solidFill>
                <a:latin typeface="Old Standard TT"/>
                <a:ea typeface="Old Standard TT"/>
                <a:cs typeface="Old Standard TT"/>
                <a:sym typeface="Old Standard TT"/>
              </a:rPr>
              <a:t> $1.79</a:t>
            </a:r>
            <a:endParaRPr b="1" sz="1300">
              <a:solidFill>
                <a:schemeClr val="dk1"/>
              </a:solidFill>
              <a:latin typeface="Old Standard TT"/>
              <a:ea typeface="Old Standard TT"/>
              <a:cs typeface="Old Standard TT"/>
              <a:sym typeface="Old Standard TT"/>
            </a:endParaRPr>
          </a:p>
          <a:p>
            <a:pPr indent="-311150" lvl="0" marL="457200" rtl="0" algn="l">
              <a:lnSpc>
                <a:spcPct val="115000"/>
              </a:lnSpc>
              <a:spcBef>
                <a:spcPts val="0"/>
              </a:spcBef>
              <a:spcAft>
                <a:spcPts val="0"/>
              </a:spcAft>
              <a:buClr>
                <a:schemeClr val="dk1"/>
              </a:buClr>
              <a:buSzPts val="1300"/>
              <a:buFont typeface="Old Standard TT"/>
              <a:buChar char="●"/>
            </a:pPr>
            <a:r>
              <a:rPr lang="en" sz="1300">
                <a:solidFill>
                  <a:schemeClr val="dk1"/>
                </a:solidFill>
                <a:latin typeface="Old Standard TT"/>
                <a:ea typeface="Old Standard TT"/>
                <a:cs typeface="Old Standard TT"/>
                <a:sym typeface="Old Standard TT"/>
              </a:rPr>
              <a:t>Cost per oz: </a:t>
            </a:r>
            <a:r>
              <a:rPr b="1" lang="en" sz="1300">
                <a:solidFill>
                  <a:schemeClr val="dk1"/>
                </a:solidFill>
                <a:latin typeface="Old Standard TT"/>
                <a:ea typeface="Old Standard TT"/>
                <a:cs typeface="Old Standard TT"/>
                <a:sym typeface="Old Standard TT"/>
              </a:rPr>
              <a:t>$0.15</a:t>
            </a:r>
            <a:endParaRPr b="1" sz="1300">
              <a:solidFill>
                <a:schemeClr val="dk1"/>
              </a:solidFill>
              <a:latin typeface="Old Standard TT"/>
              <a:ea typeface="Old Standard TT"/>
              <a:cs typeface="Old Standard TT"/>
              <a:sym typeface="Old Standard TT"/>
            </a:endParaRPr>
          </a:p>
          <a:p>
            <a:pPr indent="0" lvl="0" marL="0" rtl="0" algn="l">
              <a:lnSpc>
                <a:spcPct val="115000"/>
              </a:lnSpc>
              <a:spcBef>
                <a:spcPts val="0"/>
              </a:spcBef>
              <a:spcAft>
                <a:spcPts val="0"/>
              </a:spcAft>
              <a:buNone/>
            </a:pPr>
            <a:r>
              <a:t/>
            </a:r>
            <a:endParaRPr b="1">
              <a:solidFill>
                <a:schemeClr val="dk1"/>
              </a:solidFill>
              <a:latin typeface="Old Standard TT"/>
              <a:ea typeface="Old Standard TT"/>
              <a:cs typeface="Old Standard TT"/>
              <a:sym typeface="Old Standard TT"/>
            </a:endParaRPr>
          </a:p>
          <a:p>
            <a:pPr indent="0" lvl="0" marL="0" rtl="0" algn="l">
              <a:lnSpc>
                <a:spcPct val="115000"/>
              </a:lnSpc>
              <a:spcBef>
                <a:spcPts val="0"/>
              </a:spcBef>
              <a:spcAft>
                <a:spcPts val="0"/>
              </a:spcAft>
              <a:buNone/>
            </a:pPr>
            <a:r>
              <a:rPr lang="en">
                <a:solidFill>
                  <a:schemeClr val="dk1"/>
                </a:solidFill>
                <a:latin typeface="Old Standard TT"/>
                <a:ea typeface="Old Standard TT"/>
                <a:cs typeface="Old Standard TT"/>
                <a:sym typeface="Old Standard TT"/>
              </a:rPr>
              <a:t>Cheapest 12 oz latte at Kamp’s 1910:</a:t>
            </a:r>
            <a:endParaRPr>
              <a:solidFill>
                <a:schemeClr val="dk1"/>
              </a:solidFill>
              <a:latin typeface="Old Standard TT"/>
              <a:ea typeface="Old Standard TT"/>
              <a:cs typeface="Old Standard TT"/>
              <a:sym typeface="Old Standard TT"/>
            </a:endParaRPr>
          </a:p>
          <a:p>
            <a:pPr indent="-311150" lvl="0" marL="457200" rtl="0" algn="l">
              <a:lnSpc>
                <a:spcPct val="115000"/>
              </a:lnSpc>
              <a:spcBef>
                <a:spcPts val="0"/>
              </a:spcBef>
              <a:spcAft>
                <a:spcPts val="0"/>
              </a:spcAft>
              <a:buClr>
                <a:schemeClr val="dk1"/>
              </a:buClr>
              <a:buSzPts val="1300"/>
              <a:buFont typeface="Old Standard TT"/>
              <a:buChar char="●"/>
            </a:pPr>
            <a:r>
              <a:rPr lang="en" sz="1300">
                <a:solidFill>
                  <a:schemeClr val="dk1"/>
                </a:solidFill>
                <a:latin typeface="Old Standard TT"/>
                <a:ea typeface="Old Standard TT"/>
                <a:cs typeface="Old Standard TT"/>
                <a:sym typeface="Old Standard TT"/>
              </a:rPr>
              <a:t>1 year: </a:t>
            </a:r>
            <a:r>
              <a:rPr b="1" lang="en" sz="1300">
                <a:solidFill>
                  <a:schemeClr val="dk1"/>
                </a:solidFill>
                <a:latin typeface="Old Standard TT"/>
                <a:ea typeface="Old Standard TT"/>
                <a:cs typeface="Old Standard TT"/>
                <a:sym typeface="Old Standard TT"/>
              </a:rPr>
              <a:t>$1,346.85</a:t>
            </a:r>
            <a:endParaRPr b="1" sz="1300">
              <a:solidFill>
                <a:schemeClr val="dk1"/>
              </a:solidFill>
              <a:latin typeface="Old Standard TT"/>
              <a:ea typeface="Old Standard TT"/>
              <a:cs typeface="Old Standard TT"/>
              <a:sym typeface="Old Standard TT"/>
            </a:endParaRPr>
          </a:p>
          <a:p>
            <a:pPr indent="-311150" lvl="0" marL="457200" rtl="0" algn="l">
              <a:lnSpc>
                <a:spcPct val="115000"/>
              </a:lnSpc>
              <a:spcBef>
                <a:spcPts val="0"/>
              </a:spcBef>
              <a:spcAft>
                <a:spcPts val="0"/>
              </a:spcAft>
              <a:buClr>
                <a:schemeClr val="dk1"/>
              </a:buClr>
              <a:buSzPts val="1300"/>
              <a:buFont typeface="Old Standard TT"/>
              <a:buChar char="●"/>
            </a:pPr>
            <a:r>
              <a:rPr lang="en" sz="1300">
                <a:solidFill>
                  <a:schemeClr val="dk1"/>
                </a:solidFill>
                <a:latin typeface="Old Standard TT"/>
                <a:ea typeface="Old Standard TT"/>
                <a:cs typeface="Old Standard TT"/>
                <a:sym typeface="Old Standard TT"/>
              </a:rPr>
              <a:t>Cost per Latte: </a:t>
            </a:r>
            <a:r>
              <a:rPr b="1" lang="en" sz="1300">
                <a:solidFill>
                  <a:schemeClr val="dk1"/>
                </a:solidFill>
                <a:latin typeface="Old Standard TT"/>
                <a:ea typeface="Old Standard TT"/>
                <a:cs typeface="Old Standard TT"/>
                <a:sym typeface="Old Standard TT"/>
              </a:rPr>
              <a:t>$3.69</a:t>
            </a:r>
            <a:endParaRPr b="1" sz="1300">
              <a:solidFill>
                <a:schemeClr val="dk1"/>
              </a:solidFill>
              <a:latin typeface="Old Standard TT"/>
              <a:ea typeface="Old Standard TT"/>
              <a:cs typeface="Old Standard TT"/>
              <a:sym typeface="Old Standard TT"/>
            </a:endParaRPr>
          </a:p>
          <a:p>
            <a:pPr indent="-311150" lvl="0" marL="457200" rtl="0" algn="l">
              <a:lnSpc>
                <a:spcPct val="115000"/>
              </a:lnSpc>
              <a:spcBef>
                <a:spcPts val="0"/>
              </a:spcBef>
              <a:spcAft>
                <a:spcPts val="0"/>
              </a:spcAft>
              <a:buClr>
                <a:schemeClr val="dk1"/>
              </a:buClr>
              <a:buSzPts val="1300"/>
              <a:buFont typeface="Old Standard TT"/>
              <a:buChar char="●"/>
            </a:pPr>
            <a:r>
              <a:rPr lang="en" sz="1300">
                <a:solidFill>
                  <a:schemeClr val="dk1"/>
                </a:solidFill>
                <a:latin typeface="Old Standard TT"/>
                <a:ea typeface="Old Standard TT"/>
                <a:cs typeface="Old Standard TT"/>
                <a:sym typeface="Old Standard TT"/>
              </a:rPr>
              <a:t>Cost per Oz: </a:t>
            </a:r>
            <a:r>
              <a:rPr b="1" lang="en" sz="1300">
                <a:solidFill>
                  <a:schemeClr val="dk1"/>
                </a:solidFill>
                <a:latin typeface="Old Standard TT"/>
                <a:ea typeface="Old Standard TT"/>
                <a:cs typeface="Old Standard TT"/>
                <a:sym typeface="Old Standard TT"/>
              </a:rPr>
              <a:t>$0.31</a:t>
            </a:r>
            <a:endParaRPr b="1" sz="1300">
              <a:solidFill>
                <a:schemeClr val="dk1"/>
              </a:solidFill>
              <a:latin typeface="Old Standard TT"/>
              <a:ea typeface="Old Standard TT"/>
              <a:cs typeface="Old Standard TT"/>
              <a:sym typeface="Old Standard T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9"/>
          <p:cNvSpPr txBox="1"/>
          <p:nvPr>
            <p:ph type="title"/>
          </p:nvPr>
        </p:nvSpPr>
        <p:spPr>
          <a:xfrm>
            <a:off x="512700" y="1893300"/>
            <a:ext cx="8118600" cy="15228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Conclusion </a:t>
            </a:r>
            <a:r>
              <a:rPr lang="en"/>
              <a:t>and Recommendations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40"/>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Conclusion</a:t>
            </a:r>
            <a:endParaRPr/>
          </a:p>
        </p:txBody>
      </p:sp>
      <p:sp>
        <p:nvSpPr>
          <p:cNvPr id="241" name="Google Shape;241;p40"/>
          <p:cNvSpPr txBox="1"/>
          <p:nvPr>
            <p:ph idx="1" type="body"/>
          </p:nvPr>
        </p:nvSpPr>
        <p:spPr>
          <a:xfrm>
            <a:off x="195900" y="1058225"/>
            <a:ext cx="8520600" cy="3885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Mattie’s Coffee Company</a:t>
            </a:r>
            <a:r>
              <a:rPr lang="en"/>
              <a:t> ranks the highest and </a:t>
            </a:r>
            <a:r>
              <a:rPr b="1" lang="en"/>
              <a:t>Starbucks</a:t>
            </a:r>
            <a:r>
              <a:rPr lang="en"/>
              <a:t> ranks the lowest.</a:t>
            </a:r>
            <a:endParaRPr/>
          </a:p>
          <a:p>
            <a:pPr indent="0" lvl="0" marL="0" rtl="0" algn="l">
              <a:spcBef>
                <a:spcPts val="1000"/>
              </a:spcBef>
              <a:spcAft>
                <a:spcPts val="0"/>
              </a:spcAft>
              <a:buNone/>
            </a:pPr>
            <a:r>
              <a:t/>
            </a:r>
            <a:endParaRPr/>
          </a:p>
          <a:p>
            <a:pPr indent="-342900" lvl="0" marL="457200" rtl="0" algn="l">
              <a:spcBef>
                <a:spcPts val="1000"/>
              </a:spcBef>
              <a:spcAft>
                <a:spcPts val="0"/>
              </a:spcAft>
              <a:buSzPts val="1800"/>
              <a:buChar char="●"/>
            </a:pPr>
            <a:r>
              <a:rPr b="1" lang="en"/>
              <a:t>Kamp’s 1910</a:t>
            </a:r>
            <a:r>
              <a:rPr lang="en"/>
              <a:t> and </a:t>
            </a:r>
            <a:r>
              <a:rPr b="1" lang="en"/>
              <a:t>Dutch Bros</a:t>
            </a:r>
            <a:r>
              <a:rPr lang="en"/>
              <a:t> sales the cheapest vanilla lattes.</a:t>
            </a:r>
            <a:endParaRPr/>
          </a:p>
          <a:p>
            <a:pPr indent="-342900" lvl="0" marL="457200" rtl="0" algn="l">
              <a:spcBef>
                <a:spcPts val="0"/>
              </a:spcBef>
              <a:spcAft>
                <a:spcPts val="0"/>
              </a:spcAft>
              <a:buSzPts val="1800"/>
              <a:buChar char="●"/>
            </a:pPr>
            <a:r>
              <a:rPr b="1" lang="en"/>
              <a:t>Clarity</a:t>
            </a:r>
            <a:r>
              <a:rPr lang="en"/>
              <a:t> and </a:t>
            </a:r>
            <a:r>
              <a:rPr b="1" lang="en"/>
              <a:t>Tawbi</a:t>
            </a:r>
            <a:r>
              <a:rPr lang="en"/>
              <a:t> sale the most expensive vanilla lattes. </a:t>
            </a:r>
            <a:endParaRPr/>
          </a:p>
          <a:p>
            <a:pPr indent="0" lvl="0" marL="0" rtl="0" algn="l">
              <a:spcBef>
                <a:spcPts val="1000"/>
              </a:spcBef>
              <a:spcAft>
                <a:spcPts val="0"/>
              </a:spcAft>
              <a:buNone/>
            </a:pPr>
            <a:r>
              <a:t/>
            </a:r>
            <a:endParaRPr/>
          </a:p>
          <a:p>
            <a:pPr indent="-342900" lvl="0" marL="457200" rtl="0" algn="l">
              <a:spcBef>
                <a:spcPts val="1000"/>
              </a:spcBef>
              <a:spcAft>
                <a:spcPts val="0"/>
              </a:spcAft>
              <a:buSzPts val="1800"/>
              <a:buChar char="●"/>
            </a:pPr>
            <a:r>
              <a:rPr b="1" lang="en"/>
              <a:t>Leaps Coffee Roasters</a:t>
            </a:r>
            <a:r>
              <a:rPr lang="en"/>
              <a:t> </a:t>
            </a:r>
            <a:r>
              <a:rPr lang="en"/>
              <a:t>sells</a:t>
            </a:r>
            <a:r>
              <a:rPr lang="en"/>
              <a:t> the cheapest beans.</a:t>
            </a:r>
            <a:endParaRPr/>
          </a:p>
          <a:p>
            <a:pPr indent="0" lvl="0" marL="457200" rtl="0" algn="l">
              <a:spcBef>
                <a:spcPts val="1000"/>
              </a:spcBef>
              <a:spcAft>
                <a:spcPts val="120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1"/>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Conclusion</a:t>
            </a:r>
            <a:endParaRPr/>
          </a:p>
        </p:txBody>
      </p:sp>
      <p:sp>
        <p:nvSpPr>
          <p:cNvPr id="247" name="Google Shape;247;p41"/>
          <p:cNvSpPr txBox="1"/>
          <p:nvPr>
            <p:ph idx="1" type="body"/>
          </p:nvPr>
        </p:nvSpPr>
        <p:spPr>
          <a:xfrm>
            <a:off x="195900" y="1058225"/>
            <a:ext cx="8520600" cy="3885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b="1" lang="en"/>
              <a:t>Breville</a:t>
            </a:r>
            <a:r>
              <a:rPr lang="en"/>
              <a:t> ranks the highest and </a:t>
            </a:r>
            <a:r>
              <a:rPr b="1" lang="en"/>
              <a:t>Nicwin</a:t>
            </a:r>
            <a:r>
              <a:rPr lang="en"/>
              <a:t> is the cheapest in espresso machines.</a:t>
            </a:r>
            <a:endParaRPr/>
          </a:p>
          <a:p>
            <a:pPr indent="0" lvl="0" marL="0" rtl="0" algn="l">
              <a:spcBef>
                <a:spcPts val="1000"/>
              </a:spcBef>
              <a:spcAft>
                <a:spcPts val="0"/>
              </a:spcAft>
              <a:buNone/>
            </a:pPr>
            <a:r>
              <a:t/>
            </a:r>
            <a:endParaRPr/>
          </a:p>
          <a:p>
            <a:pPr indent="-342900" lvl="0" marL="457200" rtl="0" algn="l">
              <a:spcBef>
                <a:spcPts val="1000"/>
              </a:spcBef>
              <a:spcAft>
                <a:spcPts val="0"/>
              </a:spcAft>
              <a:buSzPts val="1800"/>
              <a:buChar char="●"/>
            </a:pPr>
            <a:r>
              <a:rPr b="1" lang="en"/>
              <a:t>Great Value</a:t>
            </a:r>
            <a:r>
              <a:rPr lang="en"/>
              <a:t> and </a:t>
            </a:r>
            <a:r>
              <a:rPr b="1" lang="en"/>
              <a:t>Good &amp; gather</a:t>
            </a:r>
            <a:r>
              <a:rPr lang="en"/>
              <a:t> is the cheapest and Great Value is also the highest rank in </a:t>
            </a:r>
            <a:r>
              <a:rPr lang="en"/>
              <a:t>whole</a:t>
            </a:r>
            <a:r>
              <a:rPr lang="en"/>
              <a:t> milk.</a:t>
            </a:r>
            <a:endParaRPr/>
          </a:p>
          <a:p>
            <a:pPr indent="0" lvl="0" marL="0" rtl="0" algn="l">
              <a:spcBef>
                <a:spcPts val="1000"/>
              </a:spcBef>
              <a:spcAft>
                <a:spcPts val="0"/>
              </a:spcAft>
              <a:buNone/>
            </a:pPr>
            <a:r>
              <a:t/>
            </a:r>
            <a:endParaRPr/>
          </a:p>
          <a:p>
            <a:pPr indent="-342900" lvl="0" marL="457200" rtl="0" algn="l">
              <a:spcBef>
                <a:spcPts val="1000"/>
              </a:spcBef>
              <a:spcAft>
                <a:spcPts val="0"/>
              </a:spcAft>
              <a:buSzPts val="1800"/>
              <a:buChar char="●"/>
            </a:pPr>
            <a:r>
              <a:rPr b="1" lang="en"/>
              <a:t>Torani</a:t>
            </a:r>
            <a:r>
              <a:rPr lang="en"/>
              <a:t> is the cheapest and highest rated vanilla syrup. </a:t>
            </a:r>
            <a:endParaRPr/>
          </a:p>
          <a:p>
            <a:pPr indent="0" lvl="0" marL="0" rtl="0" algn="l">
              <a:spcBef>
                <a:spcPts val="1000"/>
              </a:spcBef>
              <a:spcAft>
                <a:spcPts val="0"/>
              </a:spcAft>
              <a:buNone/>
            </a:pPr>
            <a:r>
              <a:t/>
            </a:r>
            <a:endParaRPr/>
          </a:p>
          <a:p>
            <a:pPr indent="-342900" lvl="0" marL="457200" rtl="0" algn="l">
              <a:spcBef>
                <a:spcPts val="1000"/>
              </a:spcBef>
              <a:spcAft>
                <a:spcPts val="0"/>
              </a:spcAft>
              <a:buSzPts val="1800"/>
              <a:buChar char="●"/>
            </a:pPr>
            <a:r>
              <a:rPr lang="en"/>
              <a:t>It’s </a:t>
            </a:r>
            <a:r>
              <a:rPr b="1" lang="en"/>
              <a:t>cheaper to make vanilla lattes at home</a:t>
            </a:r>
            <a:r>
              <a:rPr lang="en"/>
              <a:t> everyday for a year than to go to the cheapest coffee shop in Okc.</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42"/>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Recommendations</a:t>
            </a:r>
            <a:endParaRPr/>
          </a:p>
        </p:txBody>
      </p:sp>
      <p:sp>
        <p:nvSpPr>
          <p:cNvPr id="253" name="Google Shape;253;p42"/>
          <p:cNvSpPr txBox="1"/>
          <p:nvPr>
            <p:ph idx="1" type="body"/>
          </p:nvPr>
        </p:nvSpPr>
        <p:spPr>
          <a:xfrm>
            <a:off x="202700" y="1092275"/>
            <a:ext cx="8520600" cy="38850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Comparing locally owned to major brand names.</a:t>
            </a:r>
            <a:endParaRPr/>
          </a:p>
          <a:p>
            <a:pPr indent="-342900" lvl="0" marL="457200" rtl="0" algn="l">
              <a:spcBef>
                <a:spcPts val="1000"/>
              </a:spcBef>
              <a:spcAft>
                <a:spcPts val="0"/>
              </a:spcAft>
              <a:buSzPts val="1800"/>
              <a:buChar char="●"/>
            </a:pPr>
            <a:r>
              <a:rPr lang="en"/>
              <a:t>Adding all the data for coffee shops of multiples.</a:t>
            </a:r>
            <a:endParaRPr/>
          </a:p>
          <a:p>
            <a:pPr indent="-342900" lvl="0" marL="457200" rtl="0" algn="l">
              <a:spcBef>
                <a:spcPts val="1000"/>
              </a:spcBef>
              <a:spcAft>
                <a:spcPts val="0"/>
              </a:spcAft>
              <a:buSzPts val="1800"/>
              <a:buChar char="●"/>
            </a:pPr>
            <a:r>
              <a:rPr lang="en"/>
              <a:t>Add data in about the many types of:</a:t>
            </a:r>
            <a:endParaRPr/>
          </a:p>
          <a:p>
            <a:pPr indent="-317500" lvl="1" marL="914400" rtl="0" algn="l">
              <a:spcBef>
                <a:spcPts val="0"/>
              </a:spcBef>
              <a:spcAft>
                <a:spcPts val="0"/>
              </a:spcAft>
              <a:buSzPts val="1400"/>
              <a:buChar char="○"/>
            </a:pPr>
            <a:r>
              <a:rPr lang="en"/>
              <a:t>Milk</a:t>
            </a:r>
            <a:endParaRPr/>
          </a:p>
          <a:p>
            <a:pPr indent="-317500" lvl="1" marL="914400" rtl="0" algn="l">
              <a:spcBef>
                <a:spcPts val="0"/>
              </a:spcBef>
              <a:spcAft>
                <a:spcPts val="0"/>
              </a:spcAft>
              <a:buSzPts val="1400"/>
              <a:buChar char="○"/>
            </a:pPr>
            <a:r>
              <a:rPr lang="en"/>
              <a:t>Syrup flavors</a:t>
            </a:r>
            <a:endParaRPr/>
          </a:p>
          <a:p>
            <a:pPr indent="-317500" lvl="1" marL="914400" rtl="0" algn="l">
              <a:spcBef>
                <a:spcPts val="0"/>
              </a:spcBef>
              <a:spcAft>
                <a:spcPts val="0"/>
              </a:spcAft>
              <a:buSzPts val="1400"/>
              <a:buChar char="○"/>
            </a:pPr>
            <a:r>
              <a:rPr lang="en"/>
              <a:t>Espresso accessories</a:t>
            </a:r>
            <a:endParaRPr/>
          </a:p>
          <a:p>
            <a:pPr indent="0" lvl="0" marL="0" rtl="0" algn="l">
              <a:spcBef>
                <a:spcPts val="1000"/>
              </a:spcBef>
              <a:spcAft>
                <a:spcPts val="0"/>
              </a:spcAft>
              <a:buNone/>
            </a:pPr>
            <a:r>
              <a:t/>
            </a:r>
            <a:endParaRPr/>
          </a:p>
          <a:p>
            <a:pPr indent="0" lvl="0" marL="457200" rtl="0" algn="l">
              <a:spcBef>
                <a:spcPts val="1000"/>
              </a:spcBef>
              <a:spcAft>
                <a:spcPts val="0"/>
              </a:spcAft>
              <a:buNone/>
            </a:pPr>
            <a:r>
              <a:t/>
            </a:r>
            <a:endParaRPr/>
          </a:p>
          <a:p>
            <a:pPr indent="0" lvl="0" marL="0" rtl="0" algn="l">
              <a:spcBef>
                <a:spcPts val="1000"/>
              </a:spcBef>
              <a:spcAft>
                <a:spcPts val="0"/>
              </a:spcAft>
              <a:buNone/>
            </a:pPr>
            <a:r>
              <a:t/>
            </a:r>
            <a:endParaRPr/>
          </a:p>
          <a:p>
            <a:pPr indent="0" lvl="0" marL="457200" rtl="0" algn="l">
              <a:spcBef>
                <a:spcPts val="10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aperback">
  <a:themeElements>
    <a:clrScheme name="Paperback">
      <a:dk1>
        <a:srgbClr val="000000"/>
      </a:dk1>
      <a:lt1>
        <a:srgbClr val="FFFFFF"/>
      </a:lt1>
      <a:dk2>
        <a:srgbClr val="00695C"/>
      </a:dk2>
      <a:lt2>
        <a:srgbClr val="26A69A"/>
      </a:lt2>
      <a:accent1>
        <a:srgbClr val="FFFBF0"/>
      </a:accent1>
      <a:accent2>
        <a:srgbClr val="B7B7B7"/>
      </a:accent2>
      <a:accent3>
        <a:srgbClr val="FB8C00"/>
      </a:accent3>
      <a:accent4>
        <a:srgbClr val="80CBC4"/>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